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414" y="9261856"/>
            <a:ext cx="5092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jpg"/><Relationship Id="rId3" Type="http://schemas.openxmlformats.org/officeDocument/2006/relationships/image" Target="../media/image59.jpg"/><Relationship Id="rId4" Type="http://schemas.openxmlformats.org/officeDocument/2006/relationships/image" Target="../media/image60.png"/><Relationship Id="rId5" Type="http://schemas.openxmlformats.org/officeDocument/2006/relationships/image" Target="../media/image6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2.jpg"/><Relationship Id="rId3" Type="http://schemas.openxmlformats.org/officeDocument/2006/relationships/image" Target="../media/image63.jpg"/><Relationship Id="rId4" Type="http://schemas.openxmlformats.org/officeDocument/2006/relationships/image" Target="../media/image64.jpg"/><Relationship Id="rId5" Type="http://schemas.openxmlformats.org/officeDocument/2006/relationships/image" Target="../media/image6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71.png"/><Relationship Id="rId8" Type="http://schemas.openxmlformats.org/officeDocument/2006/relationships/image" Target="../media/image7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3.jpg"/><Relationship Id="rId3" Type="http://schemas.openxmlformats.org/officeDocument/2006/relationships/image" Target="../media/image7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Relationship Id="rId3" Type="http://schemas.openxmlformats.org/officeDocument/2006/relationships/image" Target="../media/image38.jp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Relationship Id="rId3" Type="http://schemas.openxmlformats.org/officeDocument/2006/relationships/image" Target="../media/image44.jpg"/><Relationship Id="rId4" Type="http://schemas.openxmlformats.org/officeDocument/2006/relationships/image" Target="../media/image45.jpg"/><Relationship Id="rId5" Type="http://schemas.openxmlformats.org/officeDocument/2006/relationships/image" Target="../media/image46.jpg"/><Relationship Id="rId6" Type="http://schemas.openxmlformats.org/officeDocument/2006/relationships/image" Target="../media/image47.png"/><Relationship Id="rId7" Type="http://schemas.openxmlformats.org/officeDocument/2006/relationships/image" Target="../media/image48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7890"/>
            <a:ext cx="6703059" cy="4935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35">
              <a:lnSpc>
                <a:spcPct val="100000"/>
              </a:lnSpc>
            </a:pPr>
            <a:r>
              <a:rPr dirty="0" smtClean="0" sz="1800" b="1">
                <a:latin typeface="Times New Roman"/>
                <a:cs typeface="Times New Roman"/>
              </a:rPr>
              <a:t>Sig</a:t>
            </a:r>
            <a:r>
              <a:rPr dirty="0" smtClean="0" sz="1800" spc="-10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als and S</a:t>
            </a:r>
            <a:r>
              <a:rPr dirty="0" smtClean="0" sz="1800" spc="5" b="1">
                <a:latin typeface="Times New Roman"/>
                <a:cs typeface="Times New Roman"/>
              </a:rPr>
              <a:t>y</a:t>
            </a:r>
            <a:r>
              <a:rPr dirty="0" smtClean="0" sz="1800" spc="0" b="1">
                <a:latin typeface="Times New Roman"/>
                <a:cs typeface="Times New Roman"/>
              </a:rPr>
              <a:t>stems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algn="just" lvl="1" marL="372110" marR="5301615" indent="-360045">
              <a:lnSpc>
                <a:spcPct val="100000"/>
              </a:lnSpc>
              <a:buFont typeface="Times New Roman"/>
              <a:buAutoNum type="arabicPeriod"/>
              <a:tabLst>
                <a:tab pos="37211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oduc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000"/>
              </a:lnSpc>
              <a:spcBef>
                <a:spcPts val="11"/>
              </a:spcBef>
              <a:buFont typeface="Times New Roman"/>
              <a:buAutoNum type="arabicPeriod"/>
            </a:pPr>
            <a:endParaRPr sz="1000"/>
          </a:p>
          <a:p>
            <a:pPr algn="just" marL="12700" marR="14604" indent="132080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theory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lmost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fields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ma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ientific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discipli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ll.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introdu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matic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ription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ntation  of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tems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basic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ssential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our studies.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algn="just" lvl="1" marL="469900" marR="3415029" indent="-457834">
              <a:lnSpc>
                <a:spcPct val="100000"/>
              </a:lnSpc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-2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algn="just" marL="12700" marR="12700" indent="1524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A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time,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temp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ture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ssure.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them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ssing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ful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ssing 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matic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ntation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al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orithmic oper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out on it to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4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84949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na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algn="just" marL="12700" marR="3561079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A.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ontinuou</a:t>
            </a:r>
            <a:r>
              <a:rPr dirty="0" smtClean="0" sz="1200" spc="5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 Dis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"/>
              </a:spcBef>
            </a:pPr>
            <a:endParaRPr sz="1200"/>
          </a:p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Continuous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" b="1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riable.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domain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has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rdin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algn="just" marL="12700" marR="5714365">
              <a:lnSpc>
                <a:spcPts val="1370"/>
              </a:lnSpc>
            </a:pPr>
            <a:r>
              <a:rPr dirty="0" smtClean="0" sz="120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 ↔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5" b="1">
                <a:latin typeface="Times New Roman"/>
                <a:cs typeface="Times New Roman"/>
              </a:rPr>
              <a:t>=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(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50800" marR="1488440">
              <a:lnSpc>
                <a:spcPts val="1415"/>
              </a:lnSpc>
            </a:pPr>
            <a:r>
              <a:rPr dirty="0" smtClean="0" sz="1200" b="1">
                <a:latin typeface="Times New Roman"/>
                <a:cs typeface="Times New Roman"/>
              </a:rPr>
              <a:t>Ind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 v</a:t>
            </a:r>
            <a:r>
              <a:rPr dirty="0" smtClean="0" sz="1200" spc="5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ia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le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↔ ti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(t), position (x)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ontinuou</a:t>
            </a:r>
            <a:r>
              <a:rPr dirty="0" smtClean="0" sz="1200" spc="5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10" b="1"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latin typeface="Times New Roman"/>
                <a:cs typeface="Times New Roman"/>
              </a:rPr>
              <a:t>nals: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∈</a:t>
            </a:r>
            <a:r>
              <a:rPr dirty="0" smtClean="0" sz="1200" spc="40">
                <a:latin typeface="Cambria Math"/>
                <a:cs typeface="Cambria Math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17292" y="6009122"/>
            <a:ext cx="2399637" cy="1444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258567" y="6076188"/>
            <a:ext cx="694944" cy="249936"/>
          </a:xfrm>
          <a:custGeom>
            <a:avLst/>
            <a:gdLst/>
            <a:ahLst/>
            <a:cxnLst/>
            <a:rect l="l" t="t" r="r" b="b"/>
            <a:pathLst>
              <a:path w="694944" h="249936">
                <a:moveTo>
                  <a:pt x="0" y="249936"/>
                </a:moveTo>
                <a:lnTo>
                  <a:pt x="694944" y="249936"/>
                </a:lnTo>
                <a:lnTo>
                  <a:pt x="694944" y="0"/>
                </a:lnTo>
                <a:lnTo>
                  <a:pt x="0" y="0"/>
                </a:lnTo>
                <a:lnTo>
                  <a:pt x="0" y="2499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263139" y="6126479"/>
            <a:ext cx="685800" cy="1493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084064" y="7185659"/>
            <a:ext cx="420624" cy="207263"/>
          </a:xfrm>
          <a:custGeom>
            <a:avLst/>
            <a:gdLst/>
            <a:ahLst/>
            <a:cxnLst/>
            <a:rect l="l" t="t" r="r" b="b"/>
            <a:pathLst>
              <a:path w="420624" h="207263">
                <a:moveTo>
                  <a:pt x="0" y="207264"/>
                </a:moveTo>
                <a:lnTo>
                  <a:pt x="420624" y="207264"/>
                </a:lnTo>
                <a:lnTo>
                  <a:pt x="420624" y="0"/>
                </a:lnTo>
                <a:lnTo>
                  <a:pt x="0" y="0"/>
                </a:lnTo>
                <a:lnTo>
                  <a:pt x="0" y="2072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088635" y="7235952"/>
            <a:ext cx="411479" cy="106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7228585"/>
            <a:ext cx="6704330" cy="1313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876425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time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0"/>
              </a:spcBef>
            </a:pPr>
            <a:endParaRPr sz="950"/>
          </a:p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Dis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al: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inde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riable.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pling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will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long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domain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repr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has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rdin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12700" marR="4157979">
              <a:lnSpc>
                <a:spcPts val="1380"/>
              </a:lnSpc>
              <a:spcBef>
                <a:spcPts val="20"/>
              </a:spcBef>
            </a:pPr>
            <a:r>
              <a:rPr dirty="0" smtClean="0" sz="120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 ↔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5" b="1">
                <a:latin typeface="Times New Roman"/>
                <a:cs typeface="Times New Roman"/>
              </a:rPr>
              <a:t>=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[n], also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“s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”</a:t>
            </a:r>
            <a:r>
              <a:rPr dirty="0" smtClean="0" sz="1200" spc="0" b="1">
                <a:latin typeface="Times New Roman"/>
                <a:cs typeface="Times New Roman"/>
              </a:rPr>
              <a:t> Ind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 va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ia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le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↔ n</a:t>
            </a:r>
            <a:endParaRPr sz="1200">
              <a:latin typeface="Times New Roman"/>
              <a:cs typeface="Times New Roman"/>
            </a:endParaRPr>
          </a:p>
          <a:p>
            <a:pPr algn="just" marL="12700" marR="4563745">
              <a:lnSpc>
                <a:spcPts val="138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dis</a:t>
            </a:r>
            <a:r>
              <a:rPr dirty="0" smtClean="0" sz="1200" spc="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un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tions: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Cambria Math"/>
                <a:cs typeface="Cambria Math"/>
              </a:rPr>
              <a:t>∈</a:t>
            </a:r>
            <a:r>
              <a:rPr dirty="0" smtClean="0" sz="1200" spc="0" b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42514" y="6118733"/>
            <a:ext cx="445134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amp</a:t>
            </a:r>
            <a:r>
              <a:rPr dirty="0" smtClean="0" sz="800" spc="-10">
                <a:latin typeface="Times New Roman"/>
                <a:cs typeface="Times New Roman"/>
              </a:rPr>
              <a:t>l</a:t>
            </a:r>
            <a:r>
              <a:rPr dirty="0" smtClean="0" sz="800" spc="-10">
                <a:latin typeface="Times New Roman"/>
                <a:cs typeface="Times New Roman"/>
              </a:rPr>
              <a:t>i</a:t>
            </a:r>
            <a:r>
              <a:rPr dirty="0" smtClean="0" sz="800" spc="0">
                <a:latin typeface="Times New Roman"/>
                <a:cs typeface="Times New Roman"/>
              </a:rPr>
              <a:t>t</a:t>
            </a:r>
            <a:r>
              <a:rPr dirty="0" smtClean="0" sz="800" spc="-10">
                <a:latin typeface="Times New Roman"/>
                <a:cs typeface="Times New Roman"/>
              </a:rPr>
              <a:t>u</a:t>
            </a:r>
            <a:r>
              <a:rPr dirty="0" smtClean="0" sz="800" spc="5">
                <a:latin typeface="Times New Roman"/>
                <a:cs typeface="Times New Roman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5282565" cy="1075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2875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8"/>
              </a:spcBef>
            </a:pPr>
            <a:endParaRPr sz="1200"/>
          </a:p>
          <a:p>
            <a:pPr marL="12700" marR="465455">
              <a:lnSpc>
                <a:spcPts val="1340"/>
              </a:lnSpc>
            </a:pPr>
            <a:r>
              <a:rPr dirty="0" smtClean="0" sz="1050" b="1">
                <a:latin typeface="Arial"/>
                <a:cs typeface="Arial"/>
              </a:rPr>
              <a:t>1</a:t>
            </a:r>
            <a:r>
              <a:rPr dirty="0" smtClean="0" sz="1050" spc="-5" b="1">
                <a:latin typeface="Arial"/>
                <a:cs typeface="Arial"/>
              </a:rPr>
              <a:t>.</a:t>
            </a:r>
            <a:r>
              <a:rPr dirty="0" smtClean="0" sz="1050" spc="0" b="1">
                <a:latin typeface="Arial"/>
                <a:cs typeface="Arial"/>
              </a:rPr>
              <a:t>1.</a:t>
            </a:r>
            <a:r>
              <a:rPr dirty="0" smtClean="0" sz="1050" spc="-10" b="1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continuou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-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 ( t )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g.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ketch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ab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ach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ollo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5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( a 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x(t </a:t>
            </a:r>
            <a:r>
              <a:rPr dirty="0" smtClean="0" sz="1150" spc="0">
                <a:latin typeface="Arial"/>
                <a:cs typeface="Arial"/>
              </a:rPr>
              <a:t>- </a:t>
            </a:r>
            <a:r>
              <a:rPr dirty="0" smtClean="0" sz="1200" spc="0" b="1" i="1">
                <a:latin typeface="Times New Roman"/>
                <a:cs typeface="Times New Roman"/>
              </a:rPr>
              <a:t>2);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 b 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10" b="1" i="1">
                <a:latin typeface="Times New Roman"/>
                <a:cs typeface="Times New Roman"/>
              </a:rPr>
              <a:t>x</a:t>
            </a:r>
            <a:r>
              <a:rPr dirty="0" smtClean="0" sz="1200" spc="0" b="1" i="1">
                <a:latin typeface="Times New Roman"/>
                <a:cs typeface="Times New Roman"/>
              </a:rPr>
              <a:t>(2t</a:t>
            </a:r>
            <a:r>
              <a:rPr dirty="0" smtClean="0" sz="1200" spc="-5" b="1" i="1">
                <a:latin typeface="Times New Roman"/>
                <a:cs typeface="Times New Roman"/>
              </a:rPr>
              <a:t>)</a:t>
            </a:r>
            <a:r>
              <a:rPr dirty="0" smtClean="0" sz="1200" spc="0" b="1" i="1">
                <a:latin typeface="Times New Roman"/>
                <a:cs typeface="Times New Roman"/>
              </a:rPr>
              <a:t>;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(</a:t>
            </a:r>
            <a:r>
              <a:rPr dirty="0" smtClean="0" sz="1150" spc="10" b="1" i="1">
                <a:latin typeface="Times New Roman"/>
                <a:cs typeface="Times New Roman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c ) </a:t>
            </a:r>
            <a:r>
              <a:rPr dirty="0" smtClean="0" sz="1200" spc="0" b="1" i="1">
                <a:latin typeface="Times New Roman"/>
                <a:cs typeface="Times New Roman"/>
              </a:rPr>
              <a:t>x(t/2);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(d)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 (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-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 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>
                <a:latin typeface="Times New Roman"/>
                <a:cs typeface="Times New Roman"/>
              </a:rPr>
              <a:t>Sol: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051425"/>
            <a:ext cx="5946775" cy="1112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rial"/>
                <a:cs typeface="Arial"/>
              </a:rPr>
              <a:t>1.2. </a:t>
            </a:r>
            <a:r>
              <a:rPr dirty="0" smtClean="0" sz="1200">
                <a:latin typeface="Times New Roman"/>
                <a:cs typeface="Times New Roman"/>
              </a:rPr>
              <a:t>A 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0" i="1">
                <a:latin typeface="Times New Roman"/>
                <a:cs typeface="Times New Roman"/>
              </a:rPr>
              <a:t>x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[ n</a:t>
            </a:r>
            <a:r>
              <a:rPr dirty="0" smtClean="0" sz="1200" spc="-2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]</a:t>
            </a:r>
            <a:r>
              <a:rPr dirty="0" smtClean="0" sz="1200" spc="4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shown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tch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lab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8"/>
              </a:spcBef>
            </a:pPr>
            <a:endParaRPr sz="1300"/>
          </a:p>
          <a:p>
            <a:pPr marL="12700" marR="2766695">
              <a:lnSpc>
                <a:spcPct val="159200"/>
              </a:lnSpc>
            </a:pPr>
            <a:r>
              <a:rPr dirty="0" smtClean="0" sz="950" spc="-10">
                <a:latin typeface="Arial"/>
                <a:cs typeface="Arial"/>
              </a:rPr>
              <a:t>(</a:t>
            </a:r>
            <a:r>
              <a:rPr dirty="0" smtClean="0" sz="950" spc="-5">
                <a:latin typeface="Arial"/>
                <a:cs typeface="Arial"/>
              </a:rPr>
              <a:t>a)</a:t>
            </a:r>
            <a:r>
              <a:rPr dirty="0" smtClean="0" sz="950" spc="-5">
                <a:latin typeface="Arial"/>
                <a:cs typeface="Arial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150" spc="0">
                <a:latin typeface="Arial"/>
                <a:cs typeface="Arial"/>
              </a:rPr>
              <a:t>–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150" spc="-5">
                <a:latin typeface="Arial"/>
                <a:cs typeface="Arial"/>
              </a:rPr>
              <a:t>2</a:t>
            </a:r>
            <a:r>
              <a:rPr dirty="0" smtClean="0" sz="1150" spc="0">
                <a:latin typeface="Arial"/>
                <a:cs typeface="Arial"/>
              </a:rPr>
              <a:t>];</a:t>
            </a:r>
            <a:r>
              <a:rPr dirty="0" smtClean="0" sz="1150" spc="-1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5">
                <a:latin typeface="Arial"/>
                <a:cs typeface="Arial"/>
              </a:rPr>
              <a:t>b</a:t>
            </a:r>
            <a:r>
              <a:rPr dirty="0" smtClean="0" sz="1150" spc="0">
                <a:latin typeface="Arial"/>
                <a:cs typeface="Arial"/>
              </a:rPr>
              <a:t>)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2n]; </a:t>
            </a:r>
            <a:r>
              <a:rPr dirty="0" smtClean="0" sz="1000" spc="-5">
                <a:latin typeface="Arial"/>
                <a:cs typeface="Arial"/>
              </a:rPr>
              <a:t>(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)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 ]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150" spc="0">
                <a:latin typeface="Arial"/>
                <a:cs typeface="Arial"/>
              </a:rPr>
              <a:t>(</a:t>
            </a:r>
            <a:r>
              <a:rPr dirty="0" smtClean="0" sz="1150" spc="-10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d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)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700" spc="-15">
                <a:latin typeface="Arial"/>
                <a:cs typeface="Arial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2]</a:t>
            </a:r>
            <a:r>
              <a:rPr dirty="0" smtClean="0" sz="1200" spc="0">
                <a:latin typeface="Times New Roman"/>
                <a:cs typeface="Times New Roman"/>
              </a:rPr>
              <a:t> Sol: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06340" y="5346191"/>
            <a:ext cx="2304288" cy="1086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168908" y="6329171"/>
            <a:ext cx="3901440" cy="22783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328159" y="1597152"/>
            <a:ext cx="2357628" cy="1080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82751" y="2950464"/>
            <a:ext cx="4939284" cy="2095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41414" y="9261856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9414"/>
            <a:ext cx="599313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1.3. A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900" spc="5" i="1">
                <a:latin typeface="Times New Roman"/>
                <a:cs typeface="Times New Roman"/>
              </a:rPr>
              <a:t>x</a:t>
            </a:r>
            <a:r>
              <a:rPr dirty="0" smtClean="0" sz="900" spc="0" i="1">
                <a:latin typeface="Times New Roman"/>
                <a:cs typeface="Times New Roman"/>
              </a:rPr>
              <a:t>(</a:t>
            </a:r>
            <a:r>
              <a:rPr dirty="0" smtClean="0" sz="900" spc="-10" i="1"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latin typeface="Times New Roman"/>
                <a:cs typeface="Times New Roman"/>
              </a:rPr>
              <a:t>t ) </a:t>
            </a:r>
            <a:r>
              <a:rPr dirty="0" smtClean="0" sz="1200" spc="0">
                <a:latin typeface="Times New Roman"/>
                <a:cs typeface="Times New Roman"/>
              </a:rPr>
              <a:t>is shown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tch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lab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79925" y="1224788"/>
            <a:ext cx="62484" cy="0"/>
          </a:xfrm>
          <a:custGeom>
            <a:avLst/>
            <a:gdLst/>
            <a:ahLst/>
            <a:cxnLst/>
            <a:rect l="l" t="t" r="r" b="b"/>
            <a:pathLst>
              <a:path w="62484" h="0">
                <a:moveTo>
                  <a:pt x="0" y="0"/>
                </a:moveTo>
                <a:lnTo>
                  <a:pt x="62484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5940" y="1115821"/>
            <a:ext cx="40703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62865">
              <a:lnSpc>
                <a:spcPts val="835"/>
              </a:lnSpc>
            </a:pPr>
            <a:r>
              <a:rPr dirty="0" smtClean="0" sz="1200" i="1">
                <a:latin typeface="Times New Roman"/>
                <a:cs typeface="Times New Roman"/>
              </a:rPr>
              <a:t>(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 x (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( l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;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( b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 x (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[ u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(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u</a:t>
            </a:r>
            <a:r>
              <a:rPr dirty="0" smtClean="0" sz="1200" spc="0" i="1">
                <a:latin typeface="Times New Roman"/>
                <a:cs typeface="Times New Roman"/>
              </a:rPr>
              <a:t>(t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1)]; (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x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( t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4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t 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baseline="45751" sz="1275" spc="22">
                <a:latin typeface="Cambria Math"/>
                <a:cs typeface="Cambria Math"/>
              </a:rPr>
              <a:t>3</a:t>
            </a:r>
            <a:endParaRPr baseline="45751" sz="1275">
              <a:latin typeface="Cambria Math"/>
              <a:cs typeface="Cambria Math"/>
            </a:endParaRPr>
          </a:p>
          <a:p>
            <a:pPr algn="r" marR="12700">
              <a:lnSpc>
                <a:spcPts val="605"/>
              </a:lnSpc>
            </a:pPr>
            <a:r>
              <a:rPr dirty="0" smtClean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67225" y="1236471"/>
            <a:ext cx="8826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512569"/>
            <a:ext cx="3215005" cy="1738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-5" b="1">
                <a:latin typeface="Arial"/>
                <a:cs typeface="Arial"/>
              </a:rPr>
              <a:t>s</a:t>
            </a:r>
            <a:r>
              <a:rPr dirty="0" smtClean="0" sz="800" spc="0" b="1">
                <a:latin typeface="Arial"/>
                <a:cs typeface="Arial"/>
              </a:rPr>
              <a:t>ol:</a:t>
            </a:r>
            <a:endParaRPr sz="8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000" spc="-5" b="1">
                <a:latin typeface="Times New Roman"/>
                <a:cs typeface="Times New Roman"/>
              </a:rPr>
              <a:t>(</a:t>
            </a:r>
            <a:r>
              <a:rPr dirty="0" smtClean="0" sz="1000" spc="0" b="1">
                <a:latin typeface="Times New Roman"/>
                <a:cs typeface="Times New Roman"/>
              </a:rPr>
              <a:t>a</a:t>
            </a:r>
            <a:r>
              <a:rPr dirty="0" smtClean="0" sz="1000" spc="-5" b="1">
                <a:latin typeface="Times New Roman"/>
                <a:cs typeface="Times New Roman"/>
              </a:rPr>
              <a:t>)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40" b="1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∵</a:t>
            </a:r>
            <a:endParaRPr sz="11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20"/>
              </a:spcBef>
            </a:pPr>
            <a:endParaRPr sz="1200"/>
          </a:p>
          <a:p>
            <a:pPr marL="12700" marR="667385">
              <a:lnSpc>
                <a:spcPct val="189700"/>
              </a:lnSpc>
            </a:pPr>
            <a:r>
              <a:rPr dirty="0" smtClean="0" sz="1100" spc="-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her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15" b="1">
                <a:latin typeface="Times New Roman"/>
                <a:cs typeface="Times New Roman"/>
              </a:rPr>
              <a:t>f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x</a:t>
            </a:r>
            <a:r>
              <a:rPr dirty="0" smtClean="0" sz="1100" spc="-10" b="1" i="1">
                <a:latin typeface="Times New Roman"/>
                <a:cs typeface="Times New Roman"/>
              </a:rPr>
              <a:t>(</a:t>
            </a:r>
            <a:r>
              <a:rPr dirty="0" smtClean="0" sz="1100" spc="0" b="1" i="1">
                <a:latin typeface="Times New Roman"/>
                <a:cs typeface="Times New Roman"/>
              </a:rPr>
              <a:t>t)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u</a:t>
            </a:r>
            <a:r>
              <a:rPr dirty="0" smtClean="0" sz="1100" spc="-10" b="1" i="1">
                <a:latin typeface="Times New Roman"/>
                <a:cs typeface="Times New Roman"/>
              </a:rPr>
              <a:t>(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-</a:t>
            </a:r>
            <a:r>
              <a:rPr dirty="0" smtClean="0" sz="1150" spc="-10">
                <a:latin typeface="Arial"/>
                <a:cs typeface="Arial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5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)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-15" b="1">
                <a:latin typeface="Times New Roman"/>
                <a:cs typeface="Times New Roman"/>
              </a:rPr>
              <a:t>k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ched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Fig.</a:t>
            </a:r>
            <a:r>
              <a:rPr dirty="0" smtClean="0" sz="1050" spc="-5" b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(</a:t>
            </a:r>
            <a:r>
              <a:rPr dirty="0" smtClean="0" sz="1100" spc="0" b="1" i="1">
                <a:latin typeface="Times New Roman"/>
                <a:cs typeface="Times New Roman"/>
              </a:rPr>
              <a:t>a).</a:t>
            </a:r>
            <a:r>
              <a:rPr dirty="0" smtClean="0" sz="1100" spc="0" b="1" i="1">
                <a:latin typeface="Times New Roman"/>
                <a:cs typeface="Times New Roman"/>
              </a:rPr>
              <a:t> ( b )</a:t>
            </a:r>
            <a:r>
              <a:rPr dirty="0" smtClean="0" sz="1100" spc="-5" b="1" i="1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∵</a:t>
            </a:r>
            <a:endParaRPr sz="11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3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100" spc="-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her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15" b="1">
                <a:latin typeface="Times New Roman"/>
                <a:cs typeface="Times New Roman"/>
              </a:rPr>
              <a:t>f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x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( t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) [</a:t>
            </a:r>
            <a:r>
              <a:rPr dirty="0" smtClean="0" sz="1100" spc="-15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( t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10" b="1">
                <a:latin typeface="Times New Roman"/>
                <a:cs typeface="Times New Roman"/>
              </a:rPr>
              <a:t>)</a:t>
            </a:r>
            <a:r>
              <a:rPr dirty="0" smtClean="0" sz="1150" spc="0">
                <a:latin typeface="Arial"/>
                <a:cs typeface="Arial"/>
              </a:rPr>
              <a:t>- </a:t>
            </a:r>
            <a:r>
              <a:rPr dirty="0" smtClean="0" sz="1100" spc="-15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(t</a:t>
            </a:r>
            <a:r>
              <a:rPr dirty="0" smtClean="0" sz="1100" spc="-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–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1</a:t>
            </a:r>
            <a:r>
              <a:rPr dirty="0" smtClean="0" sz="1000" spc="-5" b="1">
                <a:latin typeface="Times New Roman"/>
                <a:cs typeface="Times New Roman"/>
              </a:rPr>
              <a:t>)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]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100" spc="-5" b="1">
                <a:latin typeface="Times New Roman"/>
                <a:cs typeface="Times New Roman"/>
              </a:rPr>
              <a:t>is 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ke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ched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F</a:t>
            </a:r>
            <a:r>
              <a:rPr dirty="0" smtClean="0" sz="1100" spc="0" b="1">
                <a:latin typeface="Times New Roman"/>
                <a:cs typeface="Times New Roman"/>
              </a:rPr>
              <a:t>ig.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(</a:t>
            </a:r>
            <a:r>
              <a:rPr dirty="0" smtClean="0" sz="1100" spc="-15" b="1">
                <a:latin typeface="Times New Roman"/>
                <a:cs typeface="Times New Roman"/>
              </a:rPr>
              <a:t>b</a:t>
            </a:r>
            <a:r>
              <a:rPr dirty="0" smtClean="0" sz="1100" spc="0" b="1">
                <a:latin typeface="Times New Roman"/>
                <a:cs typeface="Times New Roman"/>
              </a:rPr>
              <a:t>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11122" y="3529457"/>
            <a:ext cx="62484" cy="0"/>
          </a:xfrm>
          <a:custGeom>
            <a:avLst/>
            <a:gdLst/>
            <a:ahLst/>
            <a:cxnLst/>
            <a:rect l="l" t="t" r="r" b="b"/>
            <a:pathLst>
              <a:path w="62484" h="0">
                <a:moveTo>
                  <a:pt x="0" y="0"/>
                </a:moveTo>
                <a:lnTo>
                  <a:pt x="62484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011933" y="3529457"/>
            <a:ext cx="62483" cy="0"/>
          </a:xfrm>
          <a:custGeom>
            <a:avLst/>
            <a:gdLst/>
            <a:ahLst/>
            <a:cxnLst/>
            <a:rect l="l" t="t" r="r" b="b"/>
            <a:pathLst>
              <a:path w="62483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98422" y="3541140"/>
            <a:ext cx="103822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3384" algn="l"/>
                <a:tab pos="962025" algn="l"/>
              </a:tabLst>
            </a:pPr>
            <a:r>
              <a:rPr dirty="0" smtClean="0" sz="850" spc="15">
                <a:latin typeface="Cambria Math"/>
                <a:cs typeface="Cambria Math"/>
              </a:rPr>
              <a:t>2</a:t>
            </a:r>
            <a:r>
              <a:rPr dirty="0" smtClean="0" sz="850" spc="15">
                <a:latin typeface="Cambria Math"/>
                <a:cs typeface="Cambria Math"/>
              </a:rPr>
              <a:t>	</a:t>
            </a:r>
            <a:r>
              <a:rPr dirty="0" smtClean="0" sz="850" spc="15">
                <a:latin typeface="Cambria Math"/>
                <a:cs typeface="Cambria Math"/>
              </a:rPr>
              <a:t>2</a:t>
            </a:r>
            <a:r>
              <a:rPr dirty="0" smtClean="0" sz="850" spc="15">
                <a:latin typeface="Cambria Math"/>
                <a:cs typeface="Cambria Math"/>
              </a:rPr>
              <a:t>	</a:t>
            </a:r>
            <a:r>
              <a:rPr dirty="0" smtClean="0" sz="850" spc="15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60954" y="3529457"/>
            <a:ext cx="62483" cy="0"/>
          </a:xfrm>
          <a:custGeom>
            <a:avLst/>
            <a:gdLst/>
            <a:ahLst/>
            <a:cxnLst/>
            <a:rect l="l" t="t" r="r" b="b"/>
            <a:pathLst>
              <a:path w="62483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25419" y="3529457"/>
            <a:ext cx="62483" cy="0"/>
          </a:xfrm>
          <a:custGeom>
            <a:avLst/>
            <a:gdLst/>
            <a:ahLst/>
            <a:cxnLst/>
            <a:rect l="l" t="t" r="r" b="b"/>
            <a:pathLst>
              <a:path w="62483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60905" y="3420490"/>
            <a:ext cx="169100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835"/>
              </a:lnSpc>
              <a:tabLst>
                <a:tab pos="35052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)	</a:t>
            </a:r>
            <a:r>
              <a:rPr dirty="0" smtClean="0" baseline="45751" sz="1275" spc="22">
                <a:latin typeface="Cambria Math"/>
                <a:cs typeface="Cambria Math"/>
              </a:rPr>
              <a:t>3</a:t>
            </a:r>
            <a:r>
              <a:rPr dirty="0" smtClean="0" baseline="45751" sz="1275" spc="112">
                <a:latin typeface="Cambria Math"/>
                <a:cs typeface="Cambria Math"/>
              </a:rPr>
              <a:t> </a:t>
            </a:r>
            <a:r>
              <a:rPr dirty="0" smtClean="0" sz="1050" spc="0" b="1" i="1">
                <a:latin typeface="Times New Roman"/>
                <a:cs typeface="Times New Roman"/>
              </a:rPr>
              <a:t>) </a:t>
            </a:r>
            <a:r>
              <a:rPr dirty="0" smtClean="0" sz="1050" spc="-1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baseline="45751" sz="1275" spc="22">
                <a:latin typeface="Cambria Math"/>
                <a:cs typeface="Cambria Math"/>
              </a:rPr>
              <a:t>3</a:t>
            </a:r>
            <a:r>
              <a:rPr dirty="0" smtClean="0" baseline="45751" sz="1275" spc="22">
                <a:latin typeface="Cambria Math"/>
                <a:cs typeface="Cambria Math"/>
              </a:rPr>
              <a:t> </a:t>
            </a:r>
            <a:r>
              <a:rPr dirty="0" smtClean="0" baseline="45751" sz="1275" spc="30">
                <a:latin typeface="Cambria Math"/>
                <a:cs typeface="Cambria Math"/>
              </a:rPr>
              <a:t> </a:t>
            </a:r>
            <a:r>
              <a:rPr dirty="0" smtClean="0" sz="1050" spc="0" b="1" i="1">
                <a:latin typeface="Times New Roman"/>
                <a:cs typeface="Times New Roman"/>
              </a:rPr>
              <a:t>= 2</a:t>
            </a:r>
            <a:r>
              <a:rPr dirty="0" smtClean="0" sz="1050" spc="-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t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baseline="45751" sz="1275" spc="22">
                <a:latin typeface="Cambria Math"/>
                <a:cs typeface="Cambria Math"/>
              </a:rPr>
              <a:t>3</a:t>
            </a:r>
            <a:endParaRPr baseline="45751" sz="1275">
              <a:latin typeface="Cambria Math"/>
              <a:cs typeface="Cambria Math"/>
            </a:endParaRPr>
          </a:p>
          <a:p>
            <a:pPr marL="962025">
              <a:lnSpc>
                <a:spcPts val="605"/>
              </a:lnSpc>
              <a:tabLst>
                <a:tab pos="162687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)	</a:t>
            </a:r>
            <a:r>
              <a:rPr dirty="0" smtClean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2719" y="3541140"/>
            <a:ext cx="8826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381500" y="1543811"/>
            <a:ext cx="2721863" cy="1110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072896" y="1708404"/>
            <a:ext cx="1549908" cy="387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072896" y="2511551"/>
            <a:ext cx="2165604" cy="4069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07491" y="3886200"/>
            <a:ext cx="5131308" cy="21076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3985"/>
            <a:ext cx="4958715" cy="513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006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 and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lassi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ica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</a:t>
            </a:r>
            <a:r>
              <a:rPr dirty="0" smtClean="0" sz="1200" spc="-20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00" spc="-5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x</a:t>
            </a:r>
            <a:r>
              <a:rPr dirty="0" smtClean="0" sz="1100" spc="-5" b="1">
                <a:latin typeface="Arial"/>
                <a:cs typeface="Arial"/>
              </a:rPr>
              <a:t>1</a:t>
            </a:r>
            <a:r>
              <a:rPr dirty="0" smtClean="0" sz="1100" spc="0" b="1">
                <a:latin typeface="Arial"/>
                <a:cs typeface="Arial"/>
              </a:rPr>
              <a:t>:</a:t>
            </a:r>
            <a:r>
              <a:rPr dirty="0" smtClean="0" sz="1100" spc="10" b="1">
                <a:latin typeface="Arial"/>
                <a:cs typeface="Arial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has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in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ut-output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en </a:t>
            </a:r>
            <a:r>
              <a:rPr dirty="0" smtClean="0" sz="1150" spc="10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198116"/>
            <a:ext cx="2061210" cy="514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how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that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onlin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ar.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Sol: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489833"/>
            <a:ext cx="6625590" cy="1114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Thus,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non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nea</a:t>
            </a:r>
            <a:r>
              <a:rPr dirty="0" smtClean="0" sz="1050" spc="-10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1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E</a:t>
            </a:r>
            <a:r>
              <a:rPr dirty="0" smtClean="0" sz="1150" spc="10" b="1">
                <a:latin typeface="Times New Roman"/>
                <a:cs typeface="Times New Roman"/>
              </a:rPr>
              <a:t>x</a:t>
            </a:r>
            <a:r>
              <a:rPr dirty="0" smtClean="0" sz="1150" spc="-10" b="1">
                <a:latin typeface="Times New Roman"/>
                <a:cs typeface="Times New Roman"/>
              </a:rPr>
              <a:t>2</a:t>
            </a:r>
            <a:r>
              <a:rPr dirty="0" smtClean="0" sz="1150" spc="0">
                <a:latin typeface="Times New Roman"/>
                <a:cs typeface="Times New Roman"/>
              </a:rPr>
              <a:t>:T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di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-t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kno</a:t>
            </a:r>
            <a:r>
              <a:rPr dirty="0" smtClean="0" sz="1150" spc="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u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it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latin typeface="Times New Roman"/>
                <a:cs typeface="Times New Roman"/>
              </a:rPr>
              <a:t>d</a:t>
            </a:r>
            <a:r>
              <a:rPr dirty="0" smtClean="0" sz="1050" spc="0" i="1">
                <a:latin typeface="Times New Roman"/>
                <a:cs typeface="Times New Roman"/>
              </a:rPr>
              <a:t>e</a:t>
            </a:r>
            <a:r>
              <a:rPr dirty="0" smtClean="0" sz="1050" spc="-10" i="1">
                <a:latin typeface="Times New Roman"/>
                <a:cs typeface="Times New Roman"/>
              </a:rPr>
              <a:t>l</a:t>
            </a:r>
            <a:r>
              <a:rPr dirty="0" smtClean="0" sz="1050" spc="0" i="1">
                <a:latin typeface="Times New Roman"/>
                <a:cs typeface="Times New Roman"/>
              </a:rPr>
              <a:t>ay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. </a:t>
            </a:r>
            <a:r>
              <a:rPr dirty="0" smtClean="0" sz="1150" spc="-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ete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mi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het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dirty="0" smtClean="0" sz="1050" i="1">
                <a:latin typeface="Times New Roman"/>
                <a:cs typeface="Times New Roman"/>
              </a:rPr>
              <a:t>(</a:t>
            </a:r>
            <a:r>
              <a:rPr dirty="0" smtClean="0" sz="1050" spc="-5" i="1">
                <a:latin typeface="Times New Roman"/>
                <a:cs typeface="Times New Roman"/>
              </a:rPr>
              <a:t> </a:t>
            </a:r>
            <a:r>
              <a:rPr dirty="0" smtClean="0" sz="1050" spc="0" i="1">
                <a:latin typeface="Times New Roman"/>
                <a:cs typeface="Times New Roman"/>
              </a:rPr>
              <a:t>a )</a:t>
            </a:r>
            <a:r>
              <a:rPr dirty="0" smtClean="0" sz="1050" spc="-5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mor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 b 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al,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 c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)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linear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(e)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ab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7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Sol:</a:t>
            </a:r>
            <a:r>
              <a:rPr dirty="0" smtClean="0" sz="1000" spc="-5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(a)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The</a:t>
            </a:r>
            <a:r>
              <a:rPr dirty="0" smtClean="0" sz="1050" spc="-1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30">
                <a:latin typeface="Times New Roman"/>
                <a:cs typeface="Times New Roman"/>
              </a:rPr>
              <a:t>y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em</a:t>
            </a:r>
            <a:r>
              <a:rPr dirty="0" smtClean="0" sz="1050" spc="-1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npu</a:t>
            </a:r>
            <a:r>
              <a:rPr dirty="0" smtClean="0" sz="1050" spc="-5">
                <a:latin typeface="Times New Roman"/>
                <a:cs typeface="Times New Roman"/>
              </a:rPr>
              <a:t>t</a:t>
            </a:r>
            <a:r>
              <a:rPr dirty="0" smtClean="0" sz="1050" spc="-20">
                <a:latin typeface="Times New Roman"/>
                <a:cs typeface="Times New Roman"/>
              </a:rPr>
              <a:t>-</a:t>
            </a:r>
            <a:r>
              <a:rPr dirty="0" smtClean="0" sz="1050" spc="0">
                <a:latin typeface="Times New Roman"/>
                <a:cs typeface="Times New Roman"/>
              </a:rPr>
              <a:t>ou</a:t>
            </a:r>
            <a:r>
              <a:rPr dirty="0" smtClean="0" sz="1050" spc="5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on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g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15">
                <a:latin typeface="Times New Roman"/>
                <a:cs typeface="Times New Roman"/>
              </a:rPr>
              <a:t>v</a:t>
            </a:r>
            <a:r>
              <a:rPr dirty="0" smtClean="0" sz="1050" spc="0">
                <a:latin typeface="Times New Roman"/>
                <a:cs typeface="Times New Roman"/>
              </a:rPr>
              <a:t>en </a:t>
            </a:r>
            <a:r>
              <a:rPr dirty="0" smtClean="0" sz="1050" spc="10">
                <a:latin typeface="Times New Roman"/>
                <a:cs typeface="Times New Roman"/>
              </a:rPr>
              <a:t>b</a:t>
            </a:r>
            <a:r>
              <a:rPr dirty="0" smtClean="0" sz="1050" spc="0">
                <a:latin typeface="Times New Roman"/>
                <a:cs typeface="Times New Roman"/>
              </a:rPr>
              <a:t>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059298"/>
            <a:ext cx="5048250" cy="4991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S</a:t>
            </a:r>
            <a:r>
              <a:rPr dirty="0" smtClean="0" sz="1050" spc="-5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nce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ou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5">
                <a:latin typeface="Times New Roman"/>
                <a:cs typeface="Times New Roman"/>
              </a:rPr>
              <a:t>p</a:t>
            </a:r>
            <a:r>
              <a:rPr dirty="0" smtClean="0" sz="1050" spc="0">
                <a:latin typeface="Times New Roman"/>
                <a:cs typeface="Times New Roman"/>
              </a:rPr>
              <a:t>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15">
                <a:latin typeface="Times New Roman"/>
                <a:cs typeface="Times New Roman"/>
              </a:rPr>
              <a:t>v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ue at</a:t>
            </a:r>
            <a:r>
              <a:rPr dirty="0" smtClean="0" sz="1050" spc="-10">
                <a:latin typeface="Times New Roman"/>
                <a:cs typeface="Times New Roman"/>
              </a:rPr>
              <a:t> </a:t>
            </a:r>
            <a:r>
              <a:rPr dirty="0" smtClean="0" sz="1050" spc="0" i="1">
                <a:latin typeface="Times New Roman"/>
                <a:cs typeface="Times New Roman"/>
              </a:rPr>
              <a:t>n </a:t>
            </a:r>
            <a:r>
              <a:rPr dirty="0" smtClean="0" sz="1050" spc="-15">
                <a:latin typeface="Times New Roman"/>
                <a:cs typeface="Times New Roman"/>
              </a:rPr>
              <a:t>d</a:t>
            </a:r>
            <a:r>
              <a:rPr dirty="0" smtClean="0" sz="1050" spc="0">
                <a:latin typeface="Times New Roman"/>
                <a:cs typeface="Times New Roman"/>
              </a:rPr>
              <a:t>epends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15">
                <a:latin typeface="Times New Roman"/>
                <a:cs typeface="Times New Roman"/>
              </a:rPr>
              <a:t>o</a:t>
            </a:r>
            <a:r>
              <a:rPr dirty="0" smtClean="0" sz="1050" spc="0">
                <a:latin typeface="Times New Roman"/>
                <a:cs typeface="Times New Roman"/>
              </a:rPr>
              <a:t>n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15">
                <a:latin typeface="Times New Roman"/>
                <a:cs typeface="Times New Roman"/>
              </a:rPr>
              <a:t>v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ues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at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0" i="1">
                <a:latin typeface="Times New Roman"/>
                <a:cs typeface="Times New Roman"/>
              </a:rPr>
              <a:t>n </a:t>
            </a:r>
            <a:r>
              <a:rPr dirty="0" smtClean="0" sz="1150" spc="0">
                <a:latin typeface="Arial"/>
                <a:cs typeface="Arial"/>
              </a:rPr>
              <a:t>- </a:t>
            </a:r>
            <a:r>
              <a:rPr dirty="0" smtClean="0" sz="1050" spc="0">
                <a:latin typeface="Times New Roman"/>
                <a:cs typeface="Times New Roman"/>
              </a:rPr>
              <a:t>1,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5">
                <a:latin typeface="Times New Roman"/>
                <a:cs typeface="Times New Roman"/>
              </a:rPr>
              <a:t>h</a:t>
            </a:r>
            <a:r>
              <a:rPr dirty="0" smtClean="0" sz="1050" spc="0">
                <a:latin typeface="Times New Roman"/>
                <a:cs typeface="Times New Roman"/>
              </a:rPr>
              <a:t>e 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em</a:t>
            </a:r>
            <a:r>
              <a:rPr dirty="0" smtClean="0" sz="1050" spc="-1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not</a:t>
            </a:r>
            <a:r>
              <a:rPr dirty="0" smtClean="0" sz="1050" spc="5">
                <a:latin typeface="Times New Roman"/>
                <a:cs typeface="Times New Roman"/>
              </a:rPr>
              <a:t> </a:t>
            </a:r>
            <a:r>
              <a:rPr dirty="0" smtClean="0" sz="1050" spc="-20">
                <a:latin typeface="Times New Roman"/>
                <a:cs typeface="Times New Roman"/>
              </a:rPr>
              <a:t>m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-10">
                <a:latin typeface="Times New Roman"/>
                <a:cs typeface="Times New Roman"/>
              </a:rPr>
              <a:t>m</a:t>
            </a:r>
            <a:r>
              <a:rPr dirty="0" smtClean="0" sz="1050" spc="0">
                <a:latin typeface="Times New Roman"/>
                <a:cs typeface="Times New Roman"/>
              </a:rPr>
              <a:t>o</a:t>
            </a:r>
            <a:r>
              <a:rPr dirty="0" smtClean="0" sz="1050" spc="5">
                <a:latin typeface="Times New Roman"/>
                <a:cs typeface="Times New Roman"/>
              </a:rPr>
              <a:t>r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0">
                <a:latin typeface="Times New Roman"/>
                <a:cs typeface="Times New Roman"/>
              </a:rPr>
              <a:t>s.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00" b="1" i="1">
                <a:latin typeface="Times New Roman"/>
                <a:cs typeface="Times New Roman"/>
              </a:rPr>
              <a:t>(b)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5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nce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15">
                <a:latin typeface="Times New Roman"/>
                <a:cs typeface="Times New Roman"/>
              </a:rPr>
              <a:t>o</a:t>
            </a:r>
            <a:r>
              <a:rPr dirty="0" smtClean="0" sz="1050" spc="0">
                <a:latin typeface="Times New Roman"/>
                <a:cs typeface="Times New Roman"/>
              </a:rPr>
              <a:t>u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does</a:t>
            </a:r>
            <a:r>
              <a:rPr dirty="0" smtClean="0" sz="1050" spc="-1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not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depend</a:t>
            </a:r>
            <a:r>
              <a:rPr dirty="0" smtClean="0" sz="1050" spc="-1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on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5">
                <a:latin typeface="Times New Roman"/>
                <a:cs typeface="Times New Roman"/>
              </a:rPr>
              <a:t>f</a:t>
            </a:r>
            <a:r>
              <a:rPr dirty="0" smtClean="0" sz="1050" spc="0">
                <a:latin typeface="Times New Roman"/>
                <a:cs typeface="Times New Roman"/>
              </a:rPr>
              <a:t>u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u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15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15">
                <a:latin typeface="Times New Roman"/>
                <a:cs typeface="Times New Roman"/>
              </a:rPr>
              <a:t>v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ue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0">
                <a:latin typeface="Times New Roman"/>
                <a:cs typeface="Times New Roman"/>
              </a:rPr>
              <a:t>,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em</a:t>
            </a:r>
            <a:r>
              <a:rPr dirty="0" smtClean="0" sz="1050" spc="-1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</a:t>
            </a:r>
            <a:r>
              <a:rPr dirty="0" smtClean="0" sz="1050" spc="-5">
                <a:latin typeface="Times New Roman"/>
                <a:cs typeface="Times New Roman"/>
              </a:rPr>
              <a:t>c</a:t>
            </a:r>
            <a:r>
              <a:rPr dirty="0" smtClean="0" sz="1050" spc="0">
                <a:latin typeface="Times New Roman"/>
                <a:cs typeface="Times New Roman"/>
              </a:rPr>
              <a:t>au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6660007"/>
            <a:ext cx="367792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Thus,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20">
                <a:latin typeface="Times New Roman"/>
                <a:cs typeface="Times New Roman"/>
              </a:rPr>
              <a:t>s</a:t>
            </a:r>
            <a:r>
              <a:rPr dirty="0" smtClean="0" sz="1050" spc="0">
                <a:latin typeface="Times New Roman"/>
                <a:cs typeface="Times New Roman"/>
              </a:rPr>
              <a:t>upe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pos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on p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-15">
                <a:latin typeface="Times New Roman"/>
                <a:cs typeface="Times New Roman"/>
              </a:rPr>
              <a:t>o</a:t>
            </a:r>
            <a:r>
              <a:rPr dirty="0" smtClean="0" sz="1050" spc="-15">
                <a:latin typeface="Times New Roman"/>
                <a:cs typeface="Times New Roman"/>
              </a:rPr>
              <a:t>p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5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y</a:t>
            </a:r>
            <a:r>
              <a:rPr dirty="0" smtClean="0" sz="1050" spc="-25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</a:t>
            </a:r>
            <a:r>
              <a:rPr dirty="0" smtClean="0" sz="1050" spc="-10">
                <a:latin typeface="Times New Roman"/>
                <a:cs typeface="Times New Roman"/>
              </a:rPr>
              <a:t>s</a:t>
            </a:r>
            <a:r>
              <a:rPr dirty="0" smtClean="0" sz="1050" spc="0">
                <a:latin typeface="Times New Roman"/>
                <a:cs typeface="Times New Roman"/>
              </a:rPr>
              <a:t>at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f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ed and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-1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</a:t>
            </a:r>
            <a:r>
              <a:rPr dirty="0" smtClean="0" sz="1050" spc="5">
                <a:latin typeface="Times New Roman"/>
                <a:cs typeface="Times New Roman"/>
              </a:rPr>
              <a:t>l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nea</a:t>
            </a:r>
            <a:r>
              <a:rPr dirty="0" smtClean="0" sz="1050" spc="-10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8256778"/>
            <a:ext cx="5070475" cy="5213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.W 1: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tem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as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-o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 relation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gi</a:t>
            </a:r>
            <a:r>
              <a:rPr dirty="0" smtClean="0" sz="1150" spc="-15" b="1">
                <a:latin typeface="Times New Roman"/>
                <a:cs typeface="Times New Roman"/>
              </a:rPr>
              <a:t>v</a:t>
            </a:r>
            <a:r>
              <a:rPr dirty="0" smtClean="0" sz="1150" spc="0" b="1">
                <a:latin typeface="Times New Roman"/>
                <a:cs typeface="Times New Roman"/>
              </a:rPr>
              <a:t>en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eter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5" b="1">
                <a:latin typeface="Times New Roman"/>
                <a:cs typeface="Times New Roman"/>
              </a:rPr>
              <a:t>w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r 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20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tem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is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(a) 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oryle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,</a:t>
            </a:r>
            <a:r>
              <a:rPr dirty="0" smtClean="0" sz="1150" spc="20" b="1">
                <a:latin typeface="Times New Roman"/>
                <a:cs typeface="Times New Roman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(b) </a:t>
            </a:r>
            <a:r>
              <a:rPr dirty="0" smtClean="0" sz="1150" spc="0" b="1">
                <a:latin typeface="Times New Roman"/>
                <a:cs typeface="Times New Roman"/>
              </a:rPr>
              <a:t>ca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al,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( c )</a:t>
            </a:r>
            <a:r>
              <a:rPr dirty="0" smtClean="0" sz="1150" spc="-10" b="1" i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li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15" b="1">
                <a:latin typeface="Times New Roman"/>
                <a:cs typeface="Times New Roman"/>
              </a:rPr>
              <a:t>a</a:t>
            </a:r>
            <a:r>
              <a:rPr dirty="0" smtClean="0" sz="1150" spc="0" b="1">
                <a:latin typeface="Times New Roman"/>
                <a:cs typeface="Times New Roman"/>
              </a:rPr>
              <a:t>r,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950" spc="-10" b="1" i="1">
                <a:latin typeface="Arial"/>
                <a:cs typeface="Arial"/>
              </a:rPr>
              <a:t>(</a:t>
            </a:r>
            <a:r>
              <a:rPr dirty="0" smtClean="0" sz="950" spc="-5" b="1" i="1">
                <a:latin typeface="Arial"/>
                <a:cs typeface="Arial"/>
              </a:rPr>
              <a:t>e)</a:t>
            </a:r>
            <a:r>
              <a:rPr dirty="0" smtClean="0" sz="950" spc="-5" b="1" i="1">
                <a:latin typeface="Arial"/>
                <a:cs typeface="Arial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ta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le.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7700" y="7211568"/>
            <a:ext cx="4706112" cy="821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258055" y="8267700"/>
            <a:ext cx="2247900" cy="2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283208" y="1600200"/>
            <a:ext cx="1123188" cy="2727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213103" y="2705100"/>
            <a:ext cx="3226308" cy="5532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578096" y="4325111"/>
            <a:ext cx="2458211" cy="6278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086611" y="4751832"/>
            <a:ext cx="1897380" cy="2651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5820155"/>
            <a:ext cx="5442204" cy="6720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192"/>
            <a:ext cx="427355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10">
                <a:latin typeface="Times New Roman"/>
                <a:cs typeface="Times New Roman"/>
              </a:rPr>
              <a:t>.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2: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Expre</a:t>
            </a:r>
            <a:r>
              <a:rPr dirty="0" smtClean="0" sz="1050" spc="-5" b="1">
                <a:latin typeface="Times New Roman"/>
                <a:cs typeface="Times New Roman"/>
              </a:rPr>
              <a:t>s</a:t>
            </a:r>
            <a:r>
              <a:rPr dirty="0" smtClean="0" sz="1050" spc="0" b="1">
                <a:latin typeface="Times New Roman"/>
                <a:cs typeface="Times New Roman"/>
              </a:rPr>
              <a:t>s </a:t>
            </a:r>
            <a:r>
              <a:rPr dirty="0" smtClean="0" sz="1050" spc="-20" b="1">
                <a:latin typeface="Times New Roman"/>
                <a:cs typeface="Times New Roman"/>
              </a:rPr>
              <a:t>t</a:t>
            </a:r>
            <a:r>
              <a:rPr dirty="0" smtClean="0" sz="1050" spc="0" b="1">
                <a:latin typeface="Times New Roman"/>
                <a:cs typeface="Times New Roman"/>
              </a:rPr>
              <a:t>he s</a:t>
            </a:r>
            <a:r>
              <a:rPr dirty="0" smtClean="0" sz="1050" spc="-5" b="1">
                <a:latin typeface="Times New Roman"/>
                <a:cs typeface="Times New Roman"/>
              </a:rPr>
              <a:t>e</a:t>
            </a:r>
            <a:r>
              <a:rPr dirty="0" smtClean="0" sz="1050" spc="-15" b="1">
                <a:latin typeface="Times New Roman"/>
                <a:cs typeface="Times New Roman"/>
              </a:rPr>
              <a:t>q</a:t>
            </a:r>
            <a:r>
              <a:rPr dirty="0" smtClean="0" sz="1050" spc="0" b="1">
                <a:latin typeface="Times New Roman"/>
                <a:cs typeface="Times New Roman"/>
              </a:rPr>
              <a:t>ue</a:t>
            </a:r>
            <a:r>
              <a:rPr dirty="0" smtClean="0" sz="1050" spc="-15" b="1">
                <a:latin typeface="Times New Roman"/>
                <a:cs typeface="Times New Roman"/>
              </a:rPr>
              <a:t>n</a:t>
            </a:r>
            <a:r>
              <a:rPr dirty="0" smtClean="0" sz="1050" spc="0" b="1">
                <a:latin typeface="Times New Roman"/>
                <a:cs typeface="Times New Roman"/>
              </a:rPr>
              <a:t>ces</a:t>
            </a:r>
            <a:r>
              <a:rPr dirty="0" smtClean="0" sz="1050" spc="-5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sh</a:t>
            </a:r>
            <a:r>
              <a:rPr dirty="0" smtClean="0" sz="1050" spc="-15" b="1">
                <a:latin typeface="Times New Roman"/>
                <a:cs typeface="Times New Roman"/>
              </a:rPr>
              <a:t>o</a:t>
            </a:r>
            <a:r>
              <a:rPr dirty="0" smtClean="0" sz="1050" spc="0" b="1">
                <a:latin typeface="Times New Roman"/>
                <a:cs typeface="Times New Roman"/>
              </a:rPr>
              <a:t>wn </a:t>
            </a:r>
            <a:r>
              <a:rPr dirty="0" smtClean="0" sz="1050" spc="-5" b="1">
                <a:latin typeface="Times New Roman"/>
                <a:cs typeface="Times New Roman"/>
              </a:rPr>
              <a:t>i</a:t>
            </a:r>
            <a:r>
              <a:rPr dirty="0" smtClean="0" sz="1050" spc="0" b="1">
                <a:latin typeface="Times New Roman"/>
                <a:cs typeface="Times New Roman"/>
              </a:rPr>
              <a:t>n</a:t>
            </a:r>
            <a:r>
              <a:rPr dirty="0" smtClean="0" sz="1050" spc="-15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Fig. </a:t>
            </a:r>
            <a:r>
              <a:rPr dirty="0" smtClean="0" sz="1050" spc="-10" b="1">
                <a:latin typeface="Times New Roman"/>
                <a:cs typeface="Times New Roman"/>
              </a:rPr>
              <a:t>i</a:t>
            </a:r>
            <a:r>
              <a:rPr dirty="0" smtClean="0" sz="1050" spc="0" b="1">
                <a:latin typeface="Times New Roman"/>
                <a:cs typeface="Times New Roman"/>
              </a:rPr>
              <a:t>n t</a:t>
            </a:r>
            <a:r>
              <a:rPr dirty="0" smtClean="0" sz="1050" spc="-5" b="1">
                <a:latin typeface="Times New Roman"/>
                <a:cs typeface="Times New Roman"/>
              </a:rPr>
              <a:t>e</a:t>
            </a:r>
            <a:r>
              <a:rPr dirty="0" smtClean="0" sz="1050" spc="0" b="1">
                <a:latin typeface="Times New Roman"/>
                <a:cs typeface="Times New Roman"/>
              </a:rPr>
              <a:t>r</a:t>
            </a:r>
            <a:r>
              <a:rPr dirty="0" smtClean="0" sz="1050" spc="-20" b="1">
                <a:latin typeface="Times New Roman"/>
                <a:cs typeface="Times New Roman"/>
              </a:rPr>
              <a:t>m</a:t>
            </a:r>
            <a:r>
              <a:rPr dirty="0" smtClean="0" sz="1050" spc="0" b="1">
                <a:latin typeface="Times New Roman"/>
                <a:cs typeface="Times New Roman"/>
              </a:rPr>
              <a:t>s</a:t>
            </a:r>
            <a:r>
              <a:rPr dirty="0" smtClean="0" sz="1050" spc="-15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of</a:t>
            </a:r>
            <a:r>
              <a:rPr dirty="0" smtClean="0" sz="1050" spc="-5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un</a:t>
            </a:r>
            <a:r>
              <a:rPr dirty="0" smtClean="0" sz="1050" spc="-5" b="1">
                <a:latin typeface="Times New Roman"/>
                <a:cs typeface="Times New Roman"/>
              </a:rPr>
              <a:t>i</a:t>
            </a:r>
            <a:r>
              <a:rPr dirty="0" smtClean="0" sz="1050" spc="0" b="1">
                <a:latin typeface="Times New Roman"/>
                <a:cs typeface="Times New Roman"/>
              </a:rPr>
              <a:t>t</a:t>
            </a:r>
            <a:r>
              <a:rPr dirty="0" smtClean="0" sz="1050" spc="-5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Times New Roman"/>
                <a:cs typeface="Times New Roman"/>
              </a:rPr>
              <a:t>s</a:t>
            </a:r>
            <a:r>
              <a:rPr dirty="0" smtClean="0" sz="1050" spc="-10" b="1">
                <a:latin typeface="Times New Roman"/>
                <a:cs typeface="Times New Roman"/>
              </a:rPr>
              <a:t>t</a:t>
            </a:r>
            <a:r>
              <a:rPr dirty="0" smtClean="0" sz="1050" spc="0" b="1">
                <a:latin typeface="Times New Roman"/>
                <a:cs typeface="Times New Roman"/>
              </a:rPr>
              <a:t>ep</a:t>
            </a:r>
            <a:r>
              <a:rPr dirty="0" smtClean="0" sz="1050" spc="-15" b="1">
                <a:latin typeface="Times New Roman"/>
                <a:cs typeface="Times New Roman"/>
              </a:rPr>
              <a:t> </a:t>
            </a:r>
            <a:r>
              <a:rPr dirty="0" smtClean="0" sz="1050" spc="5" b="1">
                <a:latin typeface="Times New Roman"/>
                <a:cs typeface="Times New Roman"/>
              </a:rPr>
              <a:t>f</a:t>
            </a:r>
            <a:r>
              <a:rPr dirty="0" smtClean="0" sz="1050" spc="-15" b="1">
                <a:latin typeface="Times New Roman"/>
                <a:cs typeface="Times New Roman"/>
              </a:rPr>
              <a:t>u</a:t>
            </a:r>
            <a:r>
              <a:rPr dirty="0" smtClean="0" sz="1050" spc="0" b="1">
                <a:latin typeface="Times New Roman"/>
                <a:cs typeface="Times New Roman"/>
              </a:rPr>
              <a:t>nc</a:t>
            </a:r>
            <a:r>
              <a:rPr dirty="0" smtClean="0" sz="1050" spc="-5" b="1">
                <a:latin typeface="Times New Roman"/>
                <a:cs typeface="Times New Roman"/>
              </a:rPr>
              <a:t>t</a:t>
            </a:r>
            <a:r>
              <a:rPr dirty="0" smtClean="0" sz="1050" spc="-10" b="1">
                <a:latin typeface="Times New Roman"/>
                <a:cs typeface="Times New Roman"/>
              </a:rPr>
              <a:t>i</a:t>
            </a:r>
            <a:r>
              <a:rPr dirty="0" smtClean="0" sz="1050" spc="0" b="1">
                <a:latin typeface="Times New Roman"/>
                <a:cs typeface="Times New Roman"/>
              </a:rPr>
              <a:t>ons.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001642"/>
            <a:ext cx="5673090" cy="2996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925320">
              <a:lnSpc>
                <a:spcPts val="244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10">
                <a:latin typeface="Times New Roman"/>
                <a:cs typeface="Times New Roman"/>
              </a:rPr>
              <a:t>.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3: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Cons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der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d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5">
                <a:latin typeface="Times New Roman"/>
                <a:cs typeface="Times New Roman"/>
              </a:rPr>
              <a:t>c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5">
                <a:latin typeface="Times New Roman"/>
                <a:cs typeface="Times New Roman"/>
              </a:rPr>
              <a:t>e</a:t>
            </a:r>
            <a:r>
              <a:rPr dirty="0" smtClean="0" sz="1050" spc="-20">
                <a:latin typeface="Times New Roman"/>
                <a:cs typeface="Times New Roman"/>
              </a:rPr>
              <a:t>-</a:t>
            </a:r>
            <a:r>
              <a:rPr dirty="0" smtClean="0" sz="1050" spc="5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20">
                <a:latin typeface="Times New Roman"/>
                <a:cs typeface="Times New Roman"/>
              </a:rPr>
              <a:t>m</a:t>
            </a:r>
            <a:r>
              <a:rPr dirty="0" smtClean="0" sz="1050" spc="0">
                <a:latin typeface="Times New Roman"/>
                <a:cs typeface="Times New Roman"/>
              </a:rPr>
              <a:t>e 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1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w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nput</a:t>
            </a:r>
            <a:r>
              <a:rPr dirty="0" smtClean="0" sz="1050" spc="-20">
                <a:latin typeface="Times New Roman"/>
                <a:cs typeface="Times New Roman"/>
              </a:rPr>
              <a:t>-</a:t>
            </a:r>
            <a:r>
              <a:rPr dirty="0" smtClean="0" sz="1050" spc="0">
                <a:latin typeface="Times New Roman"/>
                <a:cs typeface="Times New Roman"/>
              </a:rPr>
              <a:t>o</a:t>
            </a:r>
            <a:r>
              <a:rPr dirty="0" smtClean="0" sz="1050" spc="10">
                <a:latin typeface="Times New Roman"/>
                <a:cs typeface="Times New Roman"/>
              </a:rPr>
              <a:t>u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a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on</a:t>
            </a:r>
            <a:r>
              <a:rPr dirty="0" smtClean="0" sz="1050" spc="0">
                <a:latin typeface="Times New Roman"/>
                <a:cs typeface="Times New Roman"/>
              </a:rPr>
              <a:t> De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-20">
                <a:latin typeface="Times New Roman"/>
                <a:cs typeface="Times New Roman"/>
              </a:rPr>
              <a:t>m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ne </a:t>
            </a:r>
            <a:r>
              <a:rPr dirty="0" smtClean="0" sz="1050" spc="-10">
                <a:latin typeface="Times New Roman"/>
                <a:cs typeface="Times New Roman"/>
              </a:rPr>
              <a:t>w</a:t>
            </a:r>
            <a:r>
              <a:rPr dirty="0" smtClean="0" sz="1050" spc="0">
                <a:latin typeface="Times New Roman"/>
                <a:cs typeface="Times New Roman"/>
              </a:rPr>
              <a:t>he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her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s l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near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4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E</a:t>
            </a:r>
            <a:r>
              <a:rPr dirty="0" smtClean="0" sz="1150" spc="10" b="1">
                <a:latin typeface="Times New Roman"/>
                <a:cs typeface="Times New Roman"/>
              </a:rPr>
              <a:t>x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le </a:t>
            </a:r>
            <a:r>
              <a:rPr dirty="0" smtClean="0" sz="1150" spc="5" b="1">
                <a:latin typeface="Times New Roman"/>
                <a:cs typeface="Times New Roman"/>
              </a:rPr>
              <a:t>3</a:t>
            </a:r>
            <a:r>
              <a:rPr dirty="0" smtClean="0" sz="1150" spc="0">
                <a:latin typeface="Times New Roman"/>
                <a:cs typeface="Times New Roman"/>
              </a:rPr>
              <a:t>: </a:t>
            </a:r>
            <a:r>
              <a:rPr dirty="0" smtClean="0" sz="1150" spc="-20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en 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ol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linear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2"/>
              </a:spcBef>
            </a:pPr>
            <a:endParaRPr sz="1100"/>
          </a:p>
          <a:p>
            <a:pPr marL="4699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a.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(n) = 0.5x(n) + 2.5x(n − 2),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n ≥ 0</a:t>
            </a:r>
            <a:endParaRPr sz="1150">
              <a:latin typeface="Times New Roman"/>
              <a:cs typeface="Times New Roman"/>
            </a:endParaRPr>
          </a:p>
          <a:p>
            <a:pPr marL="12700" marR="1692275" indent="457200">
              <a:lnSpc>
                <a:spcPct val="143500"/>
              </a:lnSpc>
            </a:pPr>
            <a:r>
              <a:rPr dirty="0" smtClean="0" sz="1150">
                <a:latin typeface="Times New Roman"/>
                <a:cs typeface="Times New Roman"/>
              </a:rPr>
              <a:t>b.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(n) = 0.25x(n − 1) +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0.5x(n + 1) − 0.4</a:t>
            </a:r>
            <a:r>
              <a:rPr dirty="0" smtClean="0" sz="1150" spc="-30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 − 1),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10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 n ≥ </a:t>
            </a:r>
            <a:r>
              <a:rPr dirty="0" smtClean="0" sz="1150" spc="5">
                <a:latin typeface="Times New Roman"/>
                <a:cs typeface="Times New Roman"/>
              </a:rPr>
              <a:t>0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ete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mi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het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ach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al.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1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ol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tion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12700" marR="132715">
              <a:lnSpc>
                <a:spcPct val="143500"/>
              </a:lnSpc>
              <a:buFont typeface="Times New Roman"/>
              <a:buAutoNum type="alphaLcParenR"/>
              <a:tabLst>
                <a:tab pos="163195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n ≥ 0,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ou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put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(n) depends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rrent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nput x(n)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pa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alue x(n − 2),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al.</a:t>
            </a:r>
            <a:endParaRPr sz="115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  <a:spcBef>
                <a:spcPts val="5"/>
              </a:spcBef>
              <a:buFont typeface="Times New Roman"/>
              <a:buAutoNum type="alphaLcParenR"/>
              <a:tabLst>
                <a:tab pos="170815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ince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n ≥ 0,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o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put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(n) depends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rrent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nput x(n)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uture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alue x(n +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2),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cau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05711" y="1280160"/>
            <a:ext cx="5320284" cy="2426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978908" y="4043171"/>
            <a:ext cx="1847088" cy="2971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970785"/>
            <a:ext cx="3782695" cy="695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. </a:t>
            </a:r>
            <a:r>
              <a:rPr dirty="0" smtClean="0" sz="1200" spc="0" b="1">
                <a:latin typeface="Times New Roman"/>
                <a:cs typeface="Times New Roman"/>
              </a:rPr>
              <a:t>Analog and Digital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analog 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:A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with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ntinuous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A sp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331253"/>
            <a:ext cx="4250690" cy="471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4799"/>
              </a:lnSpc>
            </a:pPr>
            <a:r>
              <a:rPr dirty="0" smtClean="0" sz="1200" b="1">
                <a:latin typeface="Times New Roman"/>
                <a:cs typeface="Times New Roman"/>
              </a:rPr>
              <a:t>digital 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A 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with 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lued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finite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d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 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26003" y="7174738"/>
            <a:ext cx="132587" cy="0"/>
          </a:xfrm>
          <a:custGeom>
            <a:avLst/>
            <a:gdLst/>
            <a:ahLst/>
            <a:cxnLst/>
            <a:rect l="l" t="t" r="r" b="b"/>
            <a:pathLst>
              <a:path w="132587" h="0">
                <a:moveTo>
                  <a:pt x="0" y="0"/>
                </a:moveTo>
                <a:lnTo>
                  <a:pt x="1325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5940" y="6483984"/>
            <a:ext cx="6703695" cy="2564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2860">
              <a:lnSpc>
                <a:spcPts val="1380"/>
              </a:lnSpc>
              <a:buFont typeface="Times New Roman"/>
              <a:buAutoNum type="alphaUcPeriod" startAt="3"/>
              <a:tabLst>
                <a:tab pos="198755" algn="l"/>
              </a:tabLst>
            </a:pP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al 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 Co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plex S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gnals: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a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if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is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if its value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a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15" b="1">
                <a:latin typeface="Arial"/>
                <a:cs typeface="Arial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complex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 t 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is a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orm:</a:t>
            </a:r>
            <a:endParaRPr sz="115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  <a:spcBef>
                <a:spcPts val="40"/>
              </a:spcBef>
            </a:pPr>
            <a:r>
              <a:rPr dirty="0" smtClean="0" baseline="4830" sz="1725" b="1">
                <a:latin typeface="Times New Roman"/>
                <a:cs typeface="Times New Roman"/>
              </a:rPr>
              <a:t>x</a:t>
            </a:r>
            <a:r>
              <a:rPr dirty="0" smtClean="0" baseline="4830" sz="1725" spc="1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(</a:t>
            </a:r>
            <a:r>
              <a:rPr dirty="0" smtClean="0" baseline="4830" sz="1725" spc="-22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t ) =</a:t>
            </a:r>
            <a:r>
              <a:rPr dirty="0" smtClean="0" baseline="4830" sz="1725" spc="-1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x</a:t>
            </a:r>
            <a:r>
              <a:rPr dirty="0" smtClean="0" sz="750" spc="0" b="1">
                <a:latin typeface="Times New Roman"/>
                <a:cs typeface="Times New Roman"/>
              </a:rPr>
              <a:t>1 </a:t>
            </a:r>
            <a:r>
              <a:rPr dirty="0" smtClean="0" sz="750" spc="-8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( t )</a:t>
            </a:r>
            <a:r>
              <a:rPr dirty="0" smtClean="0" baseline="4830" sz="1725" spc="-1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+ i</a:t>
            </a:r>
            <a:r>
              <a:rPr dirty="0" smtClean="0" baseline="4830" sz="1725" spc="-1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x</a:t>
            </a:r>
            <a:r>
              <a:rPr dirty="0" smtClean="0" sz="750" spc="0" b="1">
                <a:latin typeface="Times New Roman"/>
                <a:cs typeface="Times New Roman"/>
              </a:rPr>
              <a:t>2 </a:t>
            </a:r>
            <a:r>
              <a:rPr dirty="0" smtClean="0" sz="750" spc="-85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(</a:t>
            </a:r>
            <a:r>
              <a:rPr dirty="0" smtClean="0" baseline="4830" sz="1725" spc="-22" b="1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t )</a:t>
            </a:r>
            <a:endParaRPr baseline="4830" sz="1725">
              <a:latin typeface="Times New Roman"/>
              <a:cs typeface="Times New Roman"/>
            </a:endParaRPr>
          </a:p>
          <a:p>
            <a:pPr algn="just" marL="12700" marR="3628390">
              <a:lnSpc>
                <a:spcPts val="2470"/>
              </a:lnSpc>
            </a:pPr>
            <a:r>
              <a:rPr dirty="0" smtClean="0" baseline="4830" sz="1725" spc="-7">
                <a:latin typeface="Times New Roman"/>
                <a:cs typeface="Times New Roman"/>
              </a:rPr>
              <a:t>w</a:t>
            </a:r>
            <a:r>
              <a:rPr dirty="0" smtClean="0" baseline="4830" sz="1725" spc="0">
                <a:latin typeface="Times New Roman"/>
                <a:cs typeface="Times New Roman"/>
              </a:rPr>
              <a:t>here</a:t>
            </a:r>
            <a:r>
              <a:rPr dirty="0" smtClean="0" baseline="4830" sz="1725" spc="-7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x</a:t>
            </a:r>
            <a:r>
              <a:rPr dirty="0" smtClean="0" sz="750" spc="5" b="1">
                <a:latin typeface="Times New Roman"/>
                <a:cs typeface="Times New Roman"/>
              </a:rPr>
              <a:t>1</a:t>
            </a:r>
            <a:r>
              <a:rPr dirty="0" smtClean="0" baseline="4830" sz="1725" spc="0" b="1">
                <a:latin typeface="Times New Roman"/>
                <a:cs typeface="Times New Roman"/>
              </a:rPr>
              <a:t>( t )</a:t>
            </a:r>
            <a:r>
              <a:rPr dirty="0" smtClean="0" baseline="4830" sz="1725" spc="-22" b="1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and</a:t>
            </a:r>
            <a:r>
              <a:rPr dirty="0" smtClean="0" baseline="4830" sz="1725" spc="-22">
                <a:latin typeface="Times New Roman"/>
                <a:cs typeface="Times New Roman"/>
              </a:rPr>
              <a:t> </a:t>
            </a:r>
            <a:r>
              <a:rPr dirty="0" smtClean="0" baseline="4830" sz="1725" spc="0" b="1">
                <a:latin typeface="Times New Roman"/>
                <a:cs typeface="Times New Roman"/>
              </a:rPr>
              <a:t>x</a:t>
            </a:r>
            <a:r>
              <a:rPr dirty="0" smtClean="0" sz="750" spc="5" b="1">
                <a:latin typeface="Times New Roman"/>
                <a:cs typeface="Times New Roman"/>
              </a:rPr>
              <a:t>2</a:t>
            </a:r>
            <a:r>
              <a:rPr dirty="0" smtClean="0" baseline="4830" sz="1725" spc="0" b="1">
                <a:latin typeface="Times New Roman"/>
                <a:cs typeface="Times New Roman"/>
              </a:rPr>
              <a:t>( t ) </a:t>
            </a:r>
            <a:r>
              <a:rPr dirty="0" smtClean="0" baseline="4830" sz="1725" spc="-15">
                <a:latin typeface="Times New Roman"/>
                <a:cs typeface="Times New Roman"/>
              </a:rPr>
              <a:t>a</a:t>
            </a:r>
            <a:r>
              <a:rPr dirty="0" smtClean="0" baseline="4830" sz="1725" spc="-22">
                <a:latin typeface="Times New Roman"/>
                <a:cs typeface="Times New Roman"/>
              </a:rPr>
              <a:t>r</a:t>
            </a:r>
            <a:r>
              <a:rPr dirty="0" smtClean="0" baseline="4830" sz="1725" spc="0">
                <a:latin typeface="Times New Roman"/>
                <a:cs typeface="Times New Roman"/>
              </a:rPr>
              <a:t>e r</a:t>
            </a:r>
            <a:r>
              <a:rPr dirty="0" smtClean="0" baseline="4830" sz="1725" spc="-15">
                <a:latin typeface="Times New Roman"/>
                <a:cs typeface="Times New Roman"/>
              </a:rPr>
              <a:t>e</a:t>
            </a:r>
            <a:r>
              <a:rPr dirty="0" smtClean="0" baseline="4830" sz="1725" spc="0">
                <a:latin typeface="Times New Roman"/>
                <a:cs typeface="Times New Roman"/>
              </a:rPr>
              <a:t>al </a:t>
            </a:r>
            <a:r>
              <a:rPr dirty="0" smtClean="0" baseline="4830" sz="1725" spc="-7">
                <a:latin typeface="Times New Roman"/>
                <a:cs typeface="Times New Roman"/>
              </a:rPr>
              <a:t>s</a:t>
            </a:r>
            <a:r>
              <a:rPr dirty="0" smtClean="0" baseline="4830" sz="1725" spc="0">
                <a:latin typeface="Times New Roman"/>
                <a:cs typeface="Times New Roman"/>
              </a:rPr>
              <a:t>i</a:t>
            </a:r>
            <a:r>
              <a:rPr dirty="0" smtClean="0" baseline="4830" sz="1725" spc="-22">
                <a:latin typeface="Times New Roman"/>
                <a:cs typeface="Times New Roman"/>
              </a:rPr>
              <a:t>g</a:t>
            </a:r>
            <a:r>
              <a:rPr dirty="0" smtClean="0" baseline="4830" sz="1725" spc="0">
                <a:latin typeface="Times New Roman"/>
                <a:cs typeface="Times New Roman"/>
              </a:rPr>
              <a:t>nals</a:t>
            </a:r>
            <a:r>
              <a:rPr dirty="0" smtClean="0" baseline="4830" sz="1725" spc="-7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and</a:t>
            </a:r>
            <a:r>
              <a:rPr dirty="0" smtClean="0" baseline="4830" sz="1725" spc="15">
                <a:latin typeface="Times New Roman"/>
                <a:cs typeface="Times New Roman"/>
              </a:rPr>
              <a:t> </a:t>
            </a:r>
            <a:r>
              <a:rPr dirty="0" smtClean="0" baseline="5291" sz="1575" spc="0">
                <a:latin typeface="Times New Roman"/>
                <a:cs typeface="Times New Roman"/>
              </a:rPr>
              <a:t>i</a:t>
            </a:r>
            <a:r>
              <a:rPr dirty="0" smtClean="0" baseline="5291" sz="1575" spc="-7">
                <a:latin typeface="Times New Roman"/>
                <a:cs typeface="Times New Roman"/>
              </a:rPr>
              <a:t> </a:t>
            </a:r>
            <a:r>
              <a:rPr dirty="0" smtClean="0" baseline="6944" sz="1200" spc="0">
                <a:latin typeface="Arial"/>
                <a:cs typeface="Arial"/>
              </a:rPr>
              <a:t>=</a:t>
            </a:r>
            <a:r>
              <a:rPr dirty="0" smtClean="0" baseline="6944" sz="1200" spc="-30">
                <a:latin typeface="Arial"/>
                <a:cs typeface="Arial"/>
              </a:rPr>
              <a:t> </a:t>
            </a:r>
            <a:r>
              <a:rPr dirty="0" smtClean="0" baseline="3472" sz="1200" spc="-7">
                <a:latin typeface="Cambria Math"/>
                <a:cs typeface="Cambria Math"/>
              </a:rPr>
              <a:t>√</a:t>
            </a:r>
            <a:r>
              <a:rPr dirty="0" smtClean="0" baseline="6944" sz="1200" spc="-7">
                <a:latin typeface="Cambria Math"/>
                <a:cs typeface="Cambria Math"/>
              </a:rPr>
              <a:t>−</a:t>
            </a:r>
            <a:r>
              <a:rPr dirty="0" smtClean="0" baseline="6944" sz="1200" spc="0">
                <a:latin typeface="Cambria Math"/>
                <a:cs typeface="Cambria Math"/>
              </a:rPr>
              <a:t>1  </a:t>
            </a:r>
            <a:r>
              <a:rPr dirty="0" smtClean="0" baseline="6944" sz="1200" spc="104">
                <a:latin typeface="Cambria Math"/>
                <a:cs typeface="Cambria Math"/>
              </a:rPr>
              <a:t> </a:t>
            </a:r>
            <a:r>
              <a:rPr dirty="0" smtClean="0" baseline="2583" sz="3225" spc="-15">
                <a:latin typeface="Arial"/>
                <a:cs typeface="Arial"/>
              </a:rPr>
              <a:t>.</a:t>
            </a:r>
            <a:endParaRPr baseline="2583" sz="3225">
              <a:latin typeface="Arial"/>
              <a:cs typeface="Arial"/>
            </a:endParaRPr>
          </a:p>
          <a:p>
            <a:pPr algn="just" marL="12700" marR="3573145">
              <a:lnSpc>
                <a:spcPts val="1205"/>
              </a:lnSpc>
            </a:pPr>
            <a:r>
              <a:rPr dirty="0" smtClean="0" sz="1150" b="1">
                <a:latin typeface="Times New Roman"/>
                <a:cs typeface="Times New Roman"/>
              </a:rPr>
              <a:t>t </a:t>
            </a:r>
            <a:r>
              <a:rPr dirty="0" smtClean="0" sz="1150">
                <a:latin typeface="Times New Roman"/>
                <a:cs typeface="Times New Roman"/>
              </a:rPr>
              <a:t>repre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ther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onti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uous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 a di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aria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algn="just" marL="198755" marR="4189095" indent="-186690">
              <a:lnSpc>
                <a:spcPts val="1415"/>
              </a:lnSpc>
              <a:buFont typeface="Times New Roman"/>
              <a:buAutoNum type="alphaUcPeriod" startAt="4"/>
              <a:tabLst>
                <a:tab pos="198755" algn="l"/>
              </a:tabLst>
            </a:pPr>
            <a:r>
              <a:rPr dirty="0" smtClean="0" sz="1200" spc="-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istic and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Ran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om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algn="just" marL="12700" marR="14604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D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istic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al: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rministic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them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ssion, r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le,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this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lcul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onfid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mples: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throu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matic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ph.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obabilistic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(or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ando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als:</a:t>
            </a:r>
            <a:r>
              <a:rPr dirty="0" smtClean="0" sz="1200" spc="8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dict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ise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but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rob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bilistic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riptor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  <a:p>
            <a:pPr algn="just" marL="12700" marR="993775">
              <a:lnSpc>
                <a:spcPts val="1345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dict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of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73167" y="839743"/>
            <a:ext cx="2196537" cy="1644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893063" y="762025"/>
            <a:ext cx="2254964" cy="1150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773167" y="2663951"/>
            <a:ext cx="2482595" cy="13350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972811" y="4418076"/>
            <a:ext cx="2194560" cy="18531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920239" y="5017013"/>
            <a:ext cx="2227820" cy="11338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611373"/>
            <a:ext cx="197738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E.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Even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Odd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047110"/>
            <a:ext cx="3282315" cy="370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 t ) 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10" b="1">
                <a:latin typeface="Times New Roman"/>
                <a:cs typeface="Times New Roman"/>
              </a:rPr>
              <a:t>x</a:t>
            </a:r>
            <a:r>
              <a:rPr dirty="0" smtClean="0" sz="1150" spc="0" b="1">
                <a:latin typeface="Times New Roman"/>
                <a:cs typeface="Times New Roman"/>
              </a:rPr>
              <a:t>[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]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erred to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ven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if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 t ) 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10" b="1">
                <a:latin typeface="Times New Roman"/>
                <a:cs typeface="Times New Roman"/>
              </a:rPr>
              <a:t>x</a:t>
            </a:r>
            <a:r>
              <a:rPr dirty="0" smtClean="0" sz="1150" spc="0" b="1">
                <a:latin typeface="Times New Roman"/>
                <a:cs typeface="Times New Roman"/>
              </a:rPr>
              <a:t>[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]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erred to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if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10025" y="3053460"/>
            <a:ext cx="2127250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 - t )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=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 t ), 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 [ - 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] =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[ 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]</a:t>
            </a:r>
            <a:endParaRPr sz="115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 -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 ) </a:t>
            </a:r>
            <a:r>
              <a:rPr dirty="0" smtClean="0" sz="900" spc="0">
                <a:latin typeface="Arial"/>
                <a:cs typeface="Arial"/>
              </a:rPr>
              <a:t>= </a:t>
            </a:r>
            <a:r>
              <a:rPr dirty="0" smtClean="0" sz="1150" spc="0" b="1">
                <a:latin typeface="Times New Roman"/>
                <a:cs typeface="Times New Roman"/>
              </a:rPr>
              <a:t>-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(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 )</a:t>
            </a:r>
            <a:r>
              <a:rPr dirty="0" smtClean="0" sz="1150" spc="0">
                <a:latin typeface="Times New Roman"/>
                <a:cs typeface="Times New Roman"/>
              </a:rPr>
              <a:t>,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[ - 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] </a:t>
            </a:r>
            <a:r>
              <a:rPr dirty="0" smtClean="0" sz="900" spc="0">
                <a:latin typeface="Arial"/>
                <a:cs typeface="Arial"/>
              </a:rPr>
              <a:t>=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-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x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[ 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]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97379" y="6523863"/>
            <a:ext cx="297815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5" b="1">
                <a:latin typeface="Times New Roman"/>
                <a:cs typeface="Times New Roman"/>
              </a:rPr>
              <a:t>(</a:t>
            </a:r>
            <a:r>
              <a:rPr dirty="0" smtClean="0" sz="1050" spc="0" b="1">
                <a:latin typeface="Times New Roman"/>
                <a:cs typeface="Times New Roman"/>
              </a:rPr>
              <a:t>a 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b</a:t>
            </a:r>
            <a:r>
              <a:rPr dirty="0" smtClean="0" sz="1100" spc="-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)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even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als a</a:t>
            </a:r>
            <a:r>
              <a:rPr dirty="0" smtClean="0" sz="1150" spc="-20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(c 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00" spc="-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) </a:t>
            </a:r>
            <a:r>
              <a:rPr dirty="0" smtClean="0" sz="1100" spc="-10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575295"/>
            <a:ext cx="6701155" cy="904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0" b="1">
                <a:latin typeface="Times New Roman"/>
                <a:cs typeface="Times New Roman"/>
              </a:rPr>
              <a:t>F.</a:t>
            </a:r>
            <a:r>
              <a:rPr dirty="0" smtClean="0" sz="1250" spc="-1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io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ic and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2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io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ic Signals: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spcBef>
                <a:spcPts val="155"/>
              </a:spcBef>
            </a:pPr>
            <a:r>
              <a:rPr dirty="0" smtClean="0" baseline="4629" sz="1800" b="1">
                <a:latin typeface="Times New Roman"/>
                <a:cs typeface="Times New Roman"/>
              </a:rPr>
              <a:t>p</a:t>
            </a:r>
            <a:r>
              <a:rPr dirty="0" smtClean="0" baseline="4629" sz="1800" spc="-7" b="1">
                <a:latin typeface="Times New Roman"/>
                <a:cs typeface="Times New Roman"/>
              </a:rPr>
              <a:t>e</a:t>
            </a:r>
            <a:r>
              <a:rPr dirty="0" smtClean="0" baseline="4629" sz="1800" spc="-7" b="1">
                <a:latin typeface="Times New Roman"/>
                <a:cs typeface="Times New Roman"/>
              </a:rPr>
              <a:t>r</a:t>
            </a:r>
            <a:r>
              <a:rPr dirty="0" smtClean="0" baseline="4629" sz="1800" spc="0" b="1">
                <a:latin typeface="Times New Roman"/>
                <a:cs typeface="Times New Roman"/>
              </a:rPr>
              <a:t>io</a:t>
            </a:r>
            <a:r>
              <a:rPr dirty="0" smtClean="0" baseline="4629" sz="1800" spc="7" b="1">
                <a:latin typeface="Times New Roman"/>
                <a:cs typeface="Times New Roman"/>
              </a:rPr>
              <a:t>d</a:t>
            </a:r>
            <a:r>
              <a:rPr dirty="0" smtClean="0" baseline="4629" sz="1800" spc="0" b="1">
                <a:latin typeface="Times New Roman"/>
                <a:cs typeface="Times New Roman"/>
              </a:rPr>
              <a:t>ic</a:t>
            </a:r>
            <a:r>
              <a:rPr dirty="0" smtClean="0" baseline="4629" sz="1800" spc="187" b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>
                <a:latin typeface="Times New Roman"/>
                <a:cs typeface="Times New Roman"/>
              </a:rPr>
              <a:t>Sig</a:t>
            </a:r>
            <a:r>
              <a:rPr dirty="0" smtClean="0" baseline="4629" sz="1800" spc="7" b="1">
                <a:latin typeface="Times New Roman"/>
                <a:cs typeface="Times New Roman"/>
              </a:rPr>
              <a:t>n</a:t>
            </a:r>
            <a:r>
              <a:rPr dirty="0" smtClean="0" baseline="4629" sz="1800" spc="0" b="1">
                <a:latin typeface="Times New Roman"/>
                <a:cs typeface="Times New Roman"/>
              </a:rPr>
              <a:t>a</a:t>
            </a:r>
            <a:r>
              <a:rPr dirty="0" smtClean="0" baseline="4629" sz="1800" spc="15" b="1">
                <a:latin typeface="Times New Roman"/>
                <a:cs typeface="Times New Roman"/>
              </a:rPr>
              <a:t>l</a:t>
            </a:r>
            <a:r>
              <a:rPr dirty="0" smtClean="0" baseline="4629" sz="1800" spc="0">
                <a:latin typeface="Times New Roman"/>
                <a:cs typeface="Times New Roman"/>
              </a:rPr>
              <a:t>:</a:t>
            </a:r>
            <a:r>
              <a:rPr dirty="0" smtClean="0" baseline="4629" sz="1800" spc="195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A</a:t>
            </a:r>
            <a:r>
              <a:rPr dirty="0" smtClean="0" baseline="4830" sz="1725" spc="172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cont</a:t>
            </a:r>
            <a:r>
              <a:rPr dirty="0" smtClean="0" baseline="4830" sz="1725" spc="-15">
                <a:latin typeface="Times New Roman"/>
                <a:cs typeface="Times New Roman"/>
              </a:rPr>
              <a:t>i</a:t>
            </a:r>
            <a:r>
              <a:rPr dirty="0" smtClean="0" baseline="4830" sz="1725" spc="0">
                <a:latin typeface="Times New Roman"/>
                <a:cs typeface="Times New Roman"/>
              </a:rPr>
              <a:t>nuous-ti</a:t>
            </a:r>
            <a:r>
              <a:rPr dirty="0" smtClean="0" baseline="4830" sz="1725" spc="-15">
                <a:latin typeface="Times New Roman"/>
                <a:cs typeface="Times New Roman"/>
              </a:rPr>
              <a:t>m</a:t>
            </a:r>
            <a:r>
              <a:rPr dirty="0" smtClean="0" baseline="4830" sz="1725" spc="0">
                <a:latin typeface="Times New Roman"/>
                <a:cs typeface="Times New Roman"/>
              </a:rPr>
              <a:t>e</a:t>
            </a:r>
            <a:r>
              <a:rPr dirty="0" smtClean="0" baseline="4830" sz="1725" spc="202">
                <a:latin typeface="Times New Roman"/>
                <a:cs typeface="Times New Roman"/>
              </a:rPr>
              <a:t> </a:t>
            </a:r>
            <a:r>
              <a:rPr dirty="0" smtClean="0" baseline="4830" sz="1725" spc="-7">
                <a:latin typeface="Times New Roman"/>
                <a:cs typeface="Times New Roman"/>
              </a:rPr>
              <a:t>s</a:t>
            </a:r>
            <a:r>
              <a:rPr dirty="0" smtClean="0" baseline="4830" sz="1725" spc="0">
                <a:latin typeface="Times New Roman"/>
                <a:cs typeface="Times New Roman"/>
              </a:rPr>
              <a:t>i</a:t>
            </a:r>
            <a:r>
              <a:rPr dirty="0" smtClean="0" baseline="4830" sz="1725" spc="-22">
                <a:latin typeface="Times New Roman"/>
                <a:cs typeface="Times New Roman"/>
              </a:rPr>
              <a:t>g</a:t>
            </a:r>
            <a:r>
              <a:rPr dirty="0" smtClean="0" baseline="4830" sz="1725" spc="0">
                <a:latin typeface="Times New Roman"/>
                <a:cs typeface="Times New Roman"/>
              </a:rPr>
              <a:t>nal</a:t>
            </a:r>
            <a:r>
              <a:rPr dirty="0" smtClean="0" baseline="4830" sz="1725" spc="209">
                <a:latin typeface="Times New Roman"/>
                <a:cs typeface="Times New Roman"/>
              </a:rPr>
              <a:t> </a:t>
            </a:r>
            <a:r>
              <a:rPr dirty="0" smtClean="0" baseline="5050" sz="1650" spc="0" b="1" i="1">
                <a:latin typeface="Arial"/>
                <a:cs typeface="Arial"/>
              </a:rPr>
              <a:t>x</a:t>
            </a:r>
            <a:r>
              <a:rPr dirty="0" smtClean="0" baseline="5050" sz="1650" spc="179" b="1" i="1">
                <a:latin typeface="Arial"/>
                <a:cs typeface="Arial"/>
              </a:rPr>
              <a:t> </a:t>
            </a:r>
            <a:r>
              <a:rPr dirty="0" smtClean="0" baseline="5050" sz="1650" spc="0" b="1" i="1">
                <a:latin typeface="Arial"/>
                <a:cs typeface="Arial"/>
              </a:rPr>
              <a:t>(</a:t>
            </a:r>
            <a:r>
              <a:rPr dirty="0" smtClean="0" baseline="5050" sz="1650" spc="187" b="1" i="1">
                <a:latin typeface="Arial"/>
                <a:cs typeface="Arial"/>
              </a:rPr>
              <a:t> </a:t>
            </a:r>
            <a:r>
              <a:rPr dirty="0" smtClean="0" baseline="5050" sz="1650" spc="0" b="1" i="1">
                <a:latin typeface="Arial"/>
                <a:cs typeface="Arial"/>
              </a:rPr>
              <a:t>t</a:t>
            </a:r>
            <a:r>
              <a:rPr dirty="0" smtClean="0" baseline="5050" sz="1650" spc="209" b="1" i="1">
                <a:latin typeface="Arial"/>
                <a:cs typeface="Arial"/>
              </a:rPr>
              <a:t> </a:t>
            </a:r>
            <a:r>
              <a:rPr dirty="0" smtClean="0" baseline="5050" sz="1650" spc="0" b="1" i="1">
                <a:latin typeface="Arial"/>
                <a:cs typeface="Arial"/>
              </a:rPr>
              <a:t>)</a:t>
            </a:r>
            <a:r>
              <a:rPr dirty="0" smtClean="0" baseline="5050" sz="1650" spc="179" b="1" i="1">
                <a:latin typeface="Arial"/>
                <a:cs typeface="Arial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is</a:t>
            </a:r>
            <a:r>
              <a:rPr dirty="0" smtClean="0" baseline="4830" sz="1725" spc="187">
                <a:latin typeface="Times New Roman"/>
                <a:cs typeface="Times New Roman"/>
              </a:rPr>
              <a:t> </a:t>
            </a:r>
            <a:r>
              <a:rPr dirty="0" smtClean="0" baseline="4830" sz="1725" spc="-7">
                <a:latin typeface="Times New Roman"/>
                <a:cs typeface="Times New Roman"/>
              </a:rPr>
              <a:t>s</a:t>
            </a:r>
            <a:r>
              <a:rPr dirty="0" smtClean="0" baseline="4830" sz="1725" spc="0">
                <a:latin typeface="Times New Roman"/>
                <a:cs typeface="Times New Roman"/>
              </a:rPr>
              <a:t>aid</a:t>
            </a:r>
            <a:r>
              <a:rPr dirty="0" smtClean="0" baseline="4830" sz="1725" spc="195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to</a:t>
            </a:r>
            <a:r>
              <a:rPr dirty="0" smtClean="0" baseline="4830" sz="1725" spc="195">
                <a:latin typeface="Times New Roman"/>
                <a:cs typeface="Times New Roman"/>
              </a:rPr>
              <a:t> </a:t>
            </a:r>
            <a:r>
              <a:rPr dirty="0" smtClean="0" baseline="4830" sz="1725" spc="-22">
                <a:latin typeface="Times New Roman"/>
                <a:cs typeface="Times New Roman"/>
              </a:rPr>
              <a:t>b</a:t>
            </a:r>
            <a:r>
              <a:rPr dirty="0" smtClean="0" baseline="4830" sz="1725" spc="0">
                <a:latin typeface="Times New Roman"/>
                <a:cs typeface="Times New Roman"/>
              </a:rPr>
              <a:t>e </a:t>
            </a:r>
            <a:r>
              <a:rPr dirty="0" smtClean="0" baseline="4830" sz="1725" spc="-217">
                <a:latin typeface="Times New Roman"/>
                <a:cs typeface="Times New Roman"/>
              </a:rPr>
              <a:t> </a:t>
            </a:r>
            <a:r>
              <a:rPr dirty="0" smtClean="0" baseline="4830" sz="1725" spc="-7" b="1">
                <a:latin typeface="Times New Roman"/>
                <a:cs typeface="Times New Roman"/>
              </a:rPr>
              <a:t>p</a:t>
            </a:r>
            <a:r>
              <a:rPr dirty="0" smtClean="0" baseline="4830" sz="1725" spc="0" b="1">
                <a:latin typeface="Times New Roman"/>
                <a:cs typeface="Times New Roman"/>
              </a:rPr>
              <a:t>e</a:t>
            </a:r>
            <a:r>
              <a:rPr dirty="0" smtClean="0" baseline="4830" sz="1725" spc="-15" b="1">
                <a:latin typeface="Times New Roman"/>
                <a:cs typeface="Times New Roman"/>
              </a:rPr>
              <a:t>r</a:t>
            </a:r>
            <a:r>
              <a:rPr dirty="0" smtClean="0" baseline="4830" sz="1725" spc="0" b="1">
                <a:latin typeface="Times New Roman"/>
                <a:cs typeface="Times New Roman"/>
              </a:rPr>
              <a:t>io</a:t>
            </a:r>
            <a:r>
              <a:rPr dirty="0" smtClean="0" baseline="4830" sz="1725" spc="-7" b="1">
                <a:latin typeface="Times New Roman"/>
                <a:cs typeface="Times New Roman"/>
              </a:rPr>
              <a:t>d</a:t>
            </a:r>
            <a:r>
              <a:rPr dirty="0" smtClean="0" baseline="4830" sz="1725" spc="0" b="1">
                <a:latin typeface="Times New Roman"/>
                <a:cs typeface="Times New Roman"/>
              </a:rPr>
              <a:t>ic</a:t>
            </a:r>
            <a:r>
              <a:rPr dirty="0" smtClean="0" baseline="4830" sz="1725" spc="172" b="1">
                <a:latin typeface="Times New Roman"/>
                <a:cs typeface="Times New Roman"/>
              </a:rPr>
              <a:t> </a:t>
            </a:r>
            <a:r>
              <a:rPr dirty="0" smtClean="0" baseline="5050" sz="1650" spc="22" b="1">
                <a:latin typeface="Arial"/>
                <a:cs typeface="Arial"/>
              </a:rPr>
              <a:t>w</a:t>
            </a:r>
            <a:r>
              <a:rPr dirty="0" smtClean="0" baseline="5050" sz="1650" spc="-15" b="1">
                <a:latin typeface="Arial"/>
                <a:cs typeface="Arial"/>
              </a:rPr>
              <a:t>i</a:t>
            </a:r>
            <a:r>
              <a:rPr dirty="0" smtClean="0" baseline="5050" sz="1650" spc="-15" b="1">
                <a:latin typeface="Arial"/>
                <a:cs typeface="Arial"/>
              </a:rPr>
              <a:t>t</a:t>
            </a:r>
            <a:r>
              <a:rPr dirty="0" smtClean="0" baseline="5050" sz="1650" spc="0" b="1">
                <a:latin typeface="Arial"/>
                <a:cs typeface="Arial"/>
              </a:rPr>
              <a:t>h</a:t>
            </a:r>
            <a:r>
              <a:rPr dirty="0" smtClean="0" baseline="5050" sz="1650" spc="202" b="1">
                <a:latin typeface="Arial"/>
                <a:cs typeface="Arial"/>
              </a:rPr>
              <a:t> </a:t>
            </a:r>
            <a:r>
              <a:rPr dirty="0" smtClean="0" baseline="4830" sz="1725" spc="-7" b="1">
                <a:latin typeface="Times New Roman"/>
                <a:cs typeface="Times New Roman"/>
              </a:rPr>
              <a:t>p</a:t>
            </a:r>
            <a:r>
              <a:rPr dirty="0" smtClean="0" baseline="4830" sz="1725" spc="0" b="1">
                <a:latin typeface="Times New Roman"/>
                <a:cs typeface="Times New Roman"/>
              </a:rPr>
              <a:t>er</a:t>
            </a:r>
            <a:r>
              <a:rPr dirty="0" smtClean="0" baseline="4830" sz="1725" spc="-15" b="1">
                <a:latin typeface="Times New Roman"/>
                <a:cs typeface="Times New Roman"/>
              </a:rPr>
              <a:t>i</a:t>
            </a:r>
            <a:r>
              <a:rPr dirty="0" smtClean="0" baseline="4830" sz="1725" spc="0" b="1">
                <a:latin typeface="Times New Roman"/>
                <a:cs typeface="Times New Roman"/>
              </a:rPr>
              <a:t>od</a:t>
            </a:r>
            <a:r>
              <a:rPr dirty="0" smtClean="0" baseline="4830" sz="1725" spc="195" b="1">
                <a:latin typeface="Times New Roman"/>
                <a:cs typeface="Times New Roman"/>
              </a:rPr>
              <a:t> </a:t>
            </a:r>
            <a:r>
              <a:rPr dirty="0" smtClean="0" baseline="4444" sz="1875" spc="-7" b="1" i="1">
                <a:latin typeface="Times New Roman"/>
                <a:cs typeface="Times New Roman"/>
              </a:rPr>
              <a:t>T</a:t>
            </a:r>
            <a:r>
              <a:rPr dirty="0" smtClean="0" sz="800" spc="0" b="1" i="1">
                <a:latin typeface="Times New Roman"/>
                <a:cs typeface="Times New Roman"/>
              </a:rPr>
              <a:t>0 </a:t>
            </a:r>
            <a:r>
              <a:rPr dirty="0" smtClean="0" sz="800" spc="35" b="1" i="1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if</a:t>
            </a:r>
            <a:r>
              <a:rPr dirty="0" smtClean="0" baseline="4830" sz="1725" spc="179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there</a:t>
            </a:r>
            <a:r>
              <a:rPr dirty="0" smtClean="0" baseline="4830" sz="1725" spc="202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is</a:t>
            </a:r>
            <a:r>
              <a:rPr dirty="0" smtClean="0" baseline="4830" sz="1725" spc="165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a</a:t>
            </a:r>
            <a:r>
              <a:rPr dirty="0" smtClean="0" baseline="4830" sz="1725" spc="187">
                <a:latin typeface="Times New Roman"/>
                <a:cs typeface="Times New Roman"/>
              </a:rPr>
              <a:t> </a:t>
            </a:r>
            <a:r>
              <a:rPr dirty="0" smtClean="0" baseline="4830" sz="1725" spc="0">
                <a:latin typeface="Times New Roman"/>
                <a:cs typeface="Times New Roman"/>
              </a:rPr>
              <a:t>po</a:t>
            </a:r>
            <a:r>
              <a:rPr dirty="0" smtClean="0" baseline="4830" sz="1725" spc="-7">
                <a:latin typeface="Times New Roman"/>
                <a:cs typeface="Times New Roman"/>
              </a:rPr>
              <a:t>s</a:t>
            </a:r>
            <a:r>
              <a:rPr dirty="0" smtClean="0" baseline="4830" sz="1725" spc="0">
                <a:latin typeface="Times New Roman"/>
                <a:cs typeface="Times New Roman"/>
              </a:rPr>
              <a:t>iti</a:t>
            </a:r>
            <a:r>
              <a:rPr dirty="0" smtClean="0" baseline="4830" sz="1725" spc="-22">
                <a:latin typeface="Times New Roman"/>
                <a:cs typeface="Times New Roman"/>
              </a:rPr>
              <a:t>v</a:t>
            </a:r>
            <a:r>
              <a:rPr dirty="0" smtClean="0" baseline="4830" sz="1725" spc="0">
                <a:latin typeface="Times New Roman"/>
                <a:cs typeface="Times New Roman"/>
              </a:rPr>
              <a:t>e</a:t>
            </a:r>
            <a:r>
              <a:rPr dirty="0" smtClean="0" baseline="4830" sz="1725" spc="0">
                <a:latin typeface="Times New Roman"/>
                <a:cs typeface="Times New Roman"/>
              </a:rPr>
              <a:t> non</a:t>
            </a:r>
            <a:r>
              <a:rPr dirty="0" smtClean="0" baseline="4830" sz="1725" spc="-15">
                <a:latin typeface="Times New Roman"/>
                <a:cs typeface="Times New Roman"/>
              </a:rPr>
              <a:t>z</a:t>
            </a:r>
            <a:r>
              <a:rPr dirty="0" smtClean="0" baseline="4830" sz="1725" spc="0">
                <a:latin typeface="Times New Roman"/>
                <a:cs typeface="Times New Roman"/>
              </a:rPr>
              <a:t>ero </a:t>
            </a:r>
            <a:r>
              <a:rPr dirty="0" smtClean="0" baseline="4830" sz="1725" spc="-22">
                <a:latin typeface="Times New Roman"/>
                <a:cs typeface="Times New Roman"/>
              </a:rPr>
              <a:t>v</a:t>
            </a:r>
            <a:r>
              <a:rPr dirty="0" smtClean="0" baseline="4830" sz="1725" spc="0">
                <a:latin typeface="Times New Roman"/>
                <a:cs typeface="Times New Roman"/>
              </a:rPr>
              <a:t>alue of</a:t>
            </a:r>
            <a:r>
              <a:rPr dirty="0" smtClean="0" baseline="4830" sz="1725" spc="-7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T</a:t>
            </a:r>
            <a:r>
              <a:rPr dirty="0" smtClean="0" sz="800" spc="0">
                <a:latin typeface="Times New Roman"/>
                <a:cs typeface="Times New Roman"/>
              </a:rPr>
              <a:t>0 </a:t>
            </a:r>
            <a:r>
              <a:rPr dirty="0" smtClean="0" sz="800" spc="-95">
                <a:latin typeface="Times New Roman"/>
                <a:cs typeface="Times New Roman"/>
              </a:rPr>
              <a:t> </a:t>
            </a:r>
            <a:r>
              <a:rPr dirty="0" smtClean="0" baseline="4830" sz="1725" spc="-22">
                <a:latin typeface="Times New Roman"/>
                <a:cs typeface="Times New Roman"/>
              </a:rPr>
              <a:t>f</a:t>
            </a:r>
            <a:r>
              <a:rPr dirty="0" smtClean="0" baseline="4830" sz="1725" spc="0">
                <a:latin typeface="Times New Roman"/>
                <a:cs typeface="Times New Roman"/>
              </a:rPr>
              <a:t>or which</a:t>
            </a:r>
            <a:endParaRPr baseline="4830" sz="1725">
              <a:latin typeface="Times New Roman"/>
              <a:cs typeface="Times New Roman"/>
            </a:endParaRPr>
          </a:p>
          <a:p>
            <a:pPr marL="1880235">
              <a:lnSpc>
                <a:spcPts val="1310"/>
              </a:lnSpc>
              <a:tabLst>
                <a:tab pos="3018155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(t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+T0 ) = f (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)	</a:t>
            </a:r>
            <a:r>
              <a:rPr dirty="0" smtClean="0" sz="1200" spc="0">
                <a:latin typeface="Cambria Math"/>
                <a:cs typeface="Cambria Math"/>
              </a:rPr>
              <a:t>∀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A</a:t>
            </a:r>
            <a:r>
              <a:rPr dirty="0" smtClean="0" sz="1150" spc="10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continuous-t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not 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eriodic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led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erio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-10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c (or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erio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-10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c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819" y="1242058"/>
            <a:ext cx="3588259" cy="815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242815" y="1200910"/>
            <a:ext cx="3003803" cy="9189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218176" y="2258567"/>
            <a:ext cx="1124712" cy="2590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378958" y="2250693"/>
            <a:ext cx="803910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 b="1">
                <a:latin typeface="Times New Roman"/>
                <a:cs typeface="Times New Roman"/>
              </a:rPr>
              <a:t>r</a:t>
            </a:r>
            <a:r>
              <a:rPr dirty="0" smtClean="0" sz="1000" spc="0" b="1">
                <a:latin typeface="Times New Roman"/>
                <a:cs typeface="Times New Roman"/>
              </a:rPr>
              <a:t>a</a:t>
            </a:r>
            <a:r>
              <a:rPr dirty="0" smtClean="0" sz="1000" spc="-10" b="1">
                <a:latin typeface="Times New Roman"/>
                <a:cs typeface="Times New Roman"/>
              </a:rPr>
              <a:t>n</a:t>
            </a:r>
            <a:r>
              <a:rPr dirty="0" smtClean="0" sz="1000" spc="-15" b="1">
                <a:latin typeface="Times New Roman"/>
                <a:cs typeface="Times New Roman"/>
              </a:rPr>
              <a:t>d</a:t>
            </a:r>
            <a:r>
              <a:rPr dirty="0" smtClean="0" sz="1000" spc="5" b="1">
                <a:latin typeface="Times New Roman"/>
                <a:cs typeface="Times New Roman"/>
              </a:rPr>
              <a:t>o</a:t>
            </a:r>
            <a:r>
              <a:rPr dirty="0" smtClean="0" sz="1000" spc="-10" b="1">
                <a:latin typeface="Times New Roman"/>
                <a:cs typeface="Times New Roman"/>
              </a:rPr>
              <a:t>m</a:t>
            </a:r>
            <a:r>
              <a:rPr dirty="0" smtClean="0" sz="1000" spc="-15" b="1">
                <a:latin typeface="Times New Roman"/>
                <a:cs typeface="Times New Roman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s</a:t>
            </a:r>
            <a:r>
              <a:rPr dirty="0" smtClean="0" sz="1000" spc="-5" b="1">
                <a:latin typeface="Times New Roman"/>
                <a:cs typeface="Times New Roman"/>
              </a:rPr>
              <a:t>ignal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62683" y="2346960"/>
            <a:ext cx="1453895" cy="1310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45310" y="2339085"/>
            <a:ext cx="1085850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 b="1">
                <a:latin typeface="Times New Roman"/>
                <a:cs typeface="Times New Roman"/>
              </a:rPr>
              <a:t>dete</a:t>
            </a:r>
            <a:r>
              <a:rPr dirty="0" smtClean="0" sz="1000" spc="10" b="1">
                <a:latin typeface="Times New Roman"/>
                <a:cs typeface="Times New Roman"/>
              </a:rPr>
              <a:t>r</a:t>
            </a:r>
            <a:r>
              <a:rPr dirty="0" smtClean="0" sz="1000" spc="-25" b="1">
                <a:latin typeface="Times New Roman"/>
                <a:cs typeface="Times New Roman"/>
              </a:rPr>
              <a:t>m</a:t>
            </a:r>
            <a:r>
              <a:rPr dirty="0" smtClean="0" sz="1000" spc="-5" b="1">
                <a:latin typeface="Times New Roman"/>
                <a:cs typeface="Times New Roman"/>
              </a:rPr>
              <a:t>in</a:t>
            </a:r>
            <a:r>
              <a:rPr dirty="0" smtClean="0" sz="1000" spc="0" b="1">
                <a:latin typeface="Times New Roman"/>
                <a:cs typeface="Times New Roman"/>
              </a:rPr>
              <a:t>i</a:t>
            </a:r>
            <a:r>
              <a:rPr dirty="0" smtClean="0" sz="1000" spc="-10" b="1">
                <a:latin typeface="Times New Roman"/>
                <a:cs typeface="Times New Roman"/>
              </a:rPr>
              <a:t>s</a:t>
            </a:r>
            <a:r>
              <a:rPr dirty="0" smtClean="0" sz="1000" spc="-5" b="1">
                <a:latin typeface="Times New Roman"/>
                <a:cs typeface="Times New Roman"/>
              </a:rPr>
              <a:t>tic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s</a:t>
            </a:r>
            <a:r>
              <a:rPr dirty="0" smtClean="0" sz="1000" spc="-5" b="1">
                <a:latin typeface="Times New Roman"/>
                <a:cs typeface="Times New Roman"/>
              </a:rPr>
              <a:t>ignal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67967" y="3747515"/>
            <a:ext cx="5076444" cy="25481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007095"/>
            <a:ext cx="6698615" cy="716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773295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B. T</a:t>
            </a:r>
            <a:r>
              <a:rPr dirty="0" smtClean="0" sz="1150" spc="-10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it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 F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ctio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6300"/>
              </a:lnSpc>
            </a:pPr>
            <a:r>
              <a:rPr dirty="0" smtClean="0" sz="120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200" spc="0">
                <a:latin typeface="Times New Roman"/>
                <a:cs typeface="Times New Roman"/>
              </a:rPr>
              <a:t>(t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known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lta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sis.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ditional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ving</a:t>
            </a:r>
            <a:r>
              <a:rPr dirty="0" smtClean="0" sz="1200" spc="0">
                <a:latin typeface="Times New Roman"/>
                <a:cs typeface="Times New Roman"/>
              </a:rPr>
              <a:t> uni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infini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po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ollo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propert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93519" y="1085088"/>
            <a:ext cx="4968239" cy="1767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9119" y="3547871"/>
            <a:ext cx="2804160" cy="972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760976" y="3546347"/>
            <a:ext cx="2534412" cy="1078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572255" y="3660647"/>
            <a:ext cx="1286255" cy="274320"/>
          </a:xfrm>
          <a:custGeom>
            <a:avLst/>
            <a:gdLst/>
            <a:ahLst/>
            <a:cxnLst/>
            <a:rect l="l" t="t" r="r" b="b"/>
            <a:pathLst>
              <a:path w="1286255" h="274320">
                <a:moveTo>
                  <a:pt x="0" y="274320"/>
                </a:moveTo>
                <a:lnTo>
                  <a:pt x="1286255" y="274320"/>
                </a:lnTo>
                <a:lnTo>
                  <a:pt x="128625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576828" y="3710940"/>
            <a:ext cx="1277112" cy="1737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3147694"/>
            <a:ext cx="3927475" cy="718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G.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ergy 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 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15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000" spc="-15" b="1">
                <a:latin typeface="Arial"/>
                <a:cs typeface="Arial"/>
              </a:rPr>
              <a:t>P</a:t>
            </a:r>
            <a:r>
              <a:rPr dirty="0" smtClean="0" sz="1000" spc="-10" b="1">
                <a:latin typeface="Arial"/>
                <a:cs typeface="Arial"/>
              </a:rPr>
              <a:t>o</a:t>
            </a:r>
            <a:r>
              <a:rPr dirty="0" smtClean="0" sz="1000" spc="5" b="1">
                <a:latin typeface="Arial"/>
                <a:cs typeface="Arial"/>
              </a:rPr>
              <a:t>w</a:t>
            </a:r>
            <a:r>
              <a:rPr dirty="0" smtClean="0" sz="1000" spc="-5" b="1">
                <a:latin typeface="Arial"/>
                <a:cs typeface="Arial"/>
              </a:rPr>
              <a:t>er</a:t>
            </a:r>
            <a:r>
              <a:rPr dirty="0" smtClean="0" sz="1000" spc="-10" b="1">
                <a:latin typeface="Arial"/>
                <a:cs typeface="Arial"/>
              </a:rPr>
              <a:t> </a:t>
            </a:r>
            <a:r>
              <a:rPr dirty="0" smtClean="0" sz="1000" spc="-10" b="1">
                <a:latin typeface="Arial"/>
                <a:cs typeface="Arial"/>
              </a:rPr>
              <a:t>s</a:t>
            </a:r>
            <a:r>
              <a:rPr dirty="0" smtClean="0" sz="1000" spc="-10" b="1">
                <a:latin typeface="Arial"/>
                <a:cs typeface="Arial"/>
              </a:rPr>
              <a:t>i</a:t>
            </a:r>
            <a:r>
              <a:rPr dirty="0" smtClean="0" sz="1000" spc="-5" b="1">
                <a:latin typeface="Arial"/>
                <a:cs typeface="Arial"/>
              </a:rPr>
              <a:t>gnal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5038216"/>
            <a:ext cx="6639559" cy="1380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1.3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ic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nti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Si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0" b="1">
                <a:latin typeface="Times New Roman"/>
                <a:cs typeface="Times New Roman"/>
              </a:rPr>
              <a:t>. 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it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tep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F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ct</a:t>
            </a:r>
            <a:r>
              <a:rPr dirty="0" smtClean="0" sz="1150" spc="-10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mtClean="0" sz="1150">
                <a:latin typeface="Times New Roman"/>
                <a:cs typeface="Times New Roman"/>
              </a:rPr>
              <a:t>The u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it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ep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unction u</a:t>
            </a:r>
            <a:r>
              <a:rPr dirty="0" smtClean="0" sz="1150" spc="-15">
                <a:latin typeface="Times New Roman"/>
                <a:cs typeface="Times New Roman"/>
              </a:rPr>
              <a:t>(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)</a:t>
            </a:r>
            <a:r>
              <a:rPr dirty="0" smtClean="0" sz="1150" spc="0">
                <a:latin typeface="Times New Roman"/>
                <a:cs typeface="Times New Roman"/>
              </a:rPr>
              <a:t>, al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 kno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ide 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uncti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n,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 as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4"/>
              </a:spcBef>
            </a:pPr>
            <a:endParaRPr sz="1200"/>
          </a:p>
          <a:p>
            <a:pPr marL="12700" marR="12700">
              <a:lnSpc>
                <a:spcPts val="133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(a). Note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con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ous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  t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=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alue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= </a:t>
            </a:r>
            <a:r>
              <a:rPr dirty="0" smtClean="0" sz="1200" spc="0">
                <a:latin typeface="Times New Roman"/>
                <a:cs typeface="Times New Roman"/>
              </a:rPr>
              <a:t>0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un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ined.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imi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arl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0">
                <a:latin typeface="Times New Roman"/>
                <a:cs typeface="Times New Roman"/>
              </a:rPr>
              <a:t>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hi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ted u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it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ep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unct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 u(t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-</a:t>
            </a:r>
            <a:r>
              <a:rPr dirty="0" smtClean="0" sz="1150" spc="-10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to)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 as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(b).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76900" y="5471159"/>
            <a:ext cx="1191768" cy="3459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645408" y="6102096"/>
            <a:ext cx="1517903" cy="298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554480" y="6559295"/>
            <a:ext cx="4523232" cy="13944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584704" y="8752331"/>
            <a:ext cx="1908047" cy="3352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478779" y="8721852"/>
            <a:ext cx="1109472" cy="4312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839846"/>
            <a:ext cx="24174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impulse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148963"/>
            <a:ext cx="95885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650">
                <a:latin typeface="Segoe MDL2 Assets"/>
                <a:cs typeface="Segoe MDL2 Assets"/>
              </a:rPr>
              <a:t></a:t>
            </a:r>
            <a:endParaRPr sz="1200">
              <a:latin typeface="Segoe MDL2 Assets"/>
              <a:cs typeface="Segoe MDL2 Asset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4148963"/>
            <a:ext cx="396430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step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is the inte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of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impulse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449189"/>
            <a:ext cx="5562600" cy="377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C.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plex Expon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ntial 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als: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�</a:t>
            </a:r>
            <a:r>
              <a:rPr dirty="0" smtClean="0" baseline="2314" sz="1800" spc="7">
                <a:latin typeface="Cambria Math"/>
                <a:cs typeface="Cambria Math"/>
              </a:rPr>
              <a:t>(</a:t>
            </a:r>
            <a:r>
              <a:rPr dirty="0" smtClean="0" sz="1200" spc="0">
                <a:latin typeface="Cambria Math"/>
                <a:cs typeface="Cambria Math"/>
              </a:rPr>
              <a:t>𝒕</a:t>
            </a:r>
            <a:r>
              <a:rPr dirty="0" smtClean="0" baseline="2314" sz="1800" spc="0">
                <a:latin typeface="Cambria Math"/>
                <a:cs typeface="Cambria Math"/>
              </a:rPr>
              <a:t>)</a:t>
            </a:r>
            <a:r>
              <a:rPr dirty="0" smtClean="0" baseline="2314" sz="1800" spc="97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=</a:t>
            </a:r>
            <a:r>
              <a:rPr dirty="0" smtClean="0" sz="1200" spc="6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𝒆</a:t>
            </a:r>
            <a:r>
              <a:rPr dirty="0" smtClean="0" baseline="29411" sz="1275" spc="0">
                <a:latin typeface="Cambria Math"/>
                <a:cs typeface="Cambria Math"/>
              </a:rPr>
              <a:t>𝒋�</a:t>
            </a:r>
            <a:r>
              <a:rPr dirty="0" smtClean="0" baseline="23809" sz="1050" spc="44">
                <a:latin typeface="Cambria Math"/>
                <a:cs typeface="Cambria Math"/>
              </a:rPr>
              <a:t>°</a:t>
            </a:r>
            <a:r>
              <a:rPr dirty="0" smtClean="0" baseline="29411" sz="1275" spc="0">
                <a:latin typeface="Cambria Math"/>
                <a:cs typeface="Cambria Math"/>
              </a:rPr>
              <a:t>𝒕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mpor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ant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xamp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c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ex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106666"/>
            <a:ext cx="2578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(a)</a:t>
            </a:r>
            <a:r>
              <a:rPr dirty="0" smtClean="0" sz="1100" spc="5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E</a:t>
            </a:r>
            <a:r>
              <a:rPr dirty="0" smtClean="0" sz="1100" spc="0">
                <a:latin typeface="Times New Roman"/>
                <a:cs typeface="Times New Roman"/>
              </a:rPr>
              <a:t>xpone</a:t>
            </a:r>
            <a:r>
              <a:rPr dirty="0" smtClean="0" sz="1100" spc="-10">
                <a:latin typeface="Times New Roman"/>
                <a:cs typeface="Times New Roman"/>
              </a:rPr>
              <a:t>n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ia</a:t>
            </a:r>
            <a:r>
              <a:rPr dirty="0" smtClean="0" sz="1100" spc="-10">
                <a:latin typeface="Times New Roman"/>
                <a:cs typeface="Times New Roman"/>
              </a:rPr>
              <a:t>l</a:t>
            </a:r>
            <a:r>
              <a:rPr dirty="0" smtClean="0" sz="1100" spc="5">
                <a:latin typeface="Times New Roman"/>
                <a:cs typeface="Times New Roman"/>
              </a:rPr>
              <a:t>l</a:t>
            </a:r>
            <a:r>
              <a:rPr dirty="0" smtClean="0" sz="1100" spc="0">
                <a:latin typeface="Times New Roman"/>
                <a:cs typeface="Times New Roman"/>
              </a:rPr>
              <a:t>y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in</a:t>
            </a:r>
            <a:r>
              <a:rPr dirty="0" smtClean="0" sz="1100" spc="-10">
                <a:latin typeface="Times New Roman"/>
                <a:cs typeface="Times New Roman"/>
              </a:rPr>
              <a:t>c</a:t>
            </a:r>
            <a:r>
              <a:rPr dirty="0" smtClean="0" sz="1100" spc="0">
                <a:latin typeface="Times New Roman"/>
                <a:cs typeface="Times New Roman"/>
              </a:rPr>
              <a:t>re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i</a:t>
            </a:r>
            <a:r>
              <a:rPr dirty="0" smtClean="0" sz="1100" spc="-15">
                <a:latin typeface="Times New Roman"/>
                <a:cs typeface="Times New Roman"/>
              </a:rPr>
              <a:t>n</a:t>
            </a:r>
            <a:r>
              <a:rPr dirty="0" smtClean="0" sz="1100" spc="0">
                <a:latin typeface="Times New Roman"/>
                <a:cs typeface="Times New Roman"/>
              </a:rPr>
              <a:t>g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nuso</a:t>
            </a:r>
            <a:r>
              <a:rPr dirty="0" smtClean="0" sz="1100" spc="-5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dal</a:t>
            </a:r>
            <a:r>
              <a:rPr dirty="0" smtClean="0" sz="1100" spc="-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i</a:t>
            </a:r>
            <a:r>
              <a:rPr dirty="0" smtClean="0" sz="1100" spc="-15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n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94201" y="7106666"/>
            <a:ext cx="258572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(</a:t>
            </a:r>
            <a:r>
              <a:rPr dirty="0" smtClean="0" sz="1100" spc="-15">
                <a:latin typeface="Times New Roman"/>
                <a:cs typeface="Times New Roman"/>
              </a:rPr>
              <a:t>b</a:t>
            </a:r>
            <a:r>
              <a:rPr dirty="0" smtClean="0" sz="1100" spc="0">
                <a:latin typeface="Times New Roman"/>
                <a:cs typeface="Times New Roman"/>
              </a:rPr>
              <a:t>) e</a:t>
            </a:r>
            <a:r>
              <a:rPr dirty="0" smtClean="0" sz="1100" spc="-10">
                <a:latin typeface="Times New Roman"/>
                <a:cs typeface="Times New Roman"/>
              </a:rPr>
              <a:t>x</a:t>
            </a:r>
            <a:r>
              <a:rPr dirty="0" smtClean="0" sz="1100" spc="0">
                <a:latin typeface="Times New Roman"/>
                <a:cs typeface="Times New Roman"/>
              </a:rPr>
              <a:t>pone</a:t>
            </a:r>
            <a:r>
              <a:rPr dirty="0" smtClean="0" sz="1100" spc="-10">
                <a:latin typeface="Times New Roman"/>
                <a:cs typeface="Times New Roman"/>
              </a:rPr>
              <a:t>n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-5">
                <a:latin typeface="Times New Roman"/>
                <a:cs typeface="Times New Roman"/>
              </a:rPr>
              <a:t>l</a:t>
            </a:r>
            <a:r>
              <a:rPr dirty="0" smtClean="0" sz="1100" spc="0">
                <a:latin typeface="Times New Roman"/>
                <a:cs typeface="Times New Roman"/>
              </a:rPr>
              <a:t>ly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dec</a:t>
            </a:r>
            <a:r>
              <a:rPr dirty="0" smtClean="0" sz="1100" spc="-10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eas</a:t>
            </a:r>
            <a:r>
              <a:rPr dirty="0" smtClean="0" sz="1100" spc="-5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ng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nu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oi</a:t>
            </a:r>
            <a:r>
              <a:rPr dirty="0" smtClean="0" sz="1100" spc="-15">
                <a:latin typeface="Times New Roman"/>
                <a:cs typeface="Times New Roman"/>
              </a:rPr>
              <a:t>d</a:t>
            </a:r>
            <a:r>
              <a:rPr dirty="0" smtClean="0" sz="1100" spc="0">
                <a:latin typeface="Times New Roman"/>
                <a:cs typeface="Times New Roman"/>
              </a:rPr>
              <a:t>al</a:t>
            </a:r>
            <a:r>
              <a:rPr dirty="0" smtClean="0" sz="1100" spc="5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i</a:t>
            </a:r>
            <a:r>
              <a:rPr dirty="0" smtClean="0" sz="1100" spc="-15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nal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7589519"/>
            <a:ext cx="6702425" cy="8426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.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oi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al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mtClean="0" sz="1150">
                <a:latin typeface="Times New Roman"/>
                <a:cs typeface="Times New Roman"/>
              </a:rPr>
              <a:t>A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continu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us-ti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dal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exp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 a</a:t>
            </a:r>
            <a:r>
              <a:rPr dirty="0" smtClean="0" sz="1150" spc="1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5"/>
              </a:spcBef>
            </a:pPr>
            <a:endParaRPr sz="1300"/>
          </a:p>
          <a:p>
            <a:pPr marL="12700" marR="12700">
              <a:lnSpc>
                <a:spcPts val="1270"/>
              </a:lnSpc>
            </a:pPr>
            <a:r>
              <a:rPr dirty="0" smtClean="0" baseline="2415" sz="1725" spc="-7">
                <a:latin typeface="Times New Roman"/>
                <a:cs typeface="Times New Roman"/>
              </a:rPr>
              <a:t>w</a:t>
            </a:r>
            <a:r>
              <a:rPr dirty="0" smtClean="0" baseline="2415" sz="1725" spc="0">
                <a:latin typeface="Times New Roman"/>
                <a:cs typeface="Times New Roman"/>
              </a:rPr>
              <a:t>here </a:t>
            </a:r>
            <a:r>
              <a:rPr dirty="0" smtClean="0" baseline="2415" sz="1725" spc="-202">
                <a:latin typeface="Times New Roman"/>
                <a:cs typeface="Times New Roman"/>
              </a:rPr>
              <a:t> </a:t>
            </a:r>
            <a:r>
              <a:rPr dirty="0" smtClean="0" baseline="2525" sz="1650" spc="0" b="1" i="1">
                <a:latin typeface="Arial"/>
                <a:cs typeface="Arial"/>
              </a:rPr>
              <a:t>A</a:t>
            </a:r>
            <a:r>
              <a:rPr dirty="0" smtClean="0" baseline="2525" sz="1650" spc="179" b="1" i="1">
                <a:latin typeface="Arial"/>
                <a:cs typeface="Arial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is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t</a:t>
            </a:r>
            <a:r>
              <a:rPr dirty="0" smtClean="0" baseline="2415" sz="1725" spc="-22">
                <a:latin typeface="Times New Roman"/>
                <a:cs typeface="Times New Roman"/>
              </a:rPr>
              <a:t>h</a:t>
            </a:r>
            <a:r>
              <a:rPr dirty="0" smtClean="0" baseline="2415" sz="1725" spc="0">
                <a:latin typeface="Times New Roman"/>
                <a:cs typeface="Times New Roman"/>
              </a:rPr>
              <a:t>e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am</a:t>
            </a:r>
            <a:r>
              <a:rPr dirty="0" smtClean="0" baseline="2415" sz="1725" spc="-22">
                <a:latin typeface="Times New Roman"/>
                <a:cs typeface="Times New Roman"/>
              </a:rPr>
              <a:t>p</a:t>
            </a:r>
            <a:r>
              <a:rPr dirty="0" smtClean="0" baseline="2415" sz="1725" spc="0">
                <a:latin typeface="Times New Roman"/>
                <a:cs typeface="Times New Roman"/>
              </a:rPr>
              <a:t>lit</a:t>
            </a:r>
            <a:r>
              <a:rPr dirty="0" smtClean="0" baseline="2415" sz="1725" spc="-22">
                <a:latin typeface="Times New Roman"/>
                <a:cs typeface="Times New Roman"/>
              </a:rPr>
              <a:t>u</a:t>
            </a:r>
            <a:r>
              <a:rPr dirty="0" smtClean="0" baseline="2415" sz="1725" spc="0">
                <a:latin typeface="Times New Roman"/>
                <a:cs typeface="Times New Roman"/>
              </a:rPr>
              <a:t>de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(r</a:t>
            </a:r>
            <a:r>
              <a:rPr dirty="0" smtClean="0" baseline="2415" sz="1725" spc="-15">
                <a:latin typeface="Times New Roman"/>
                <a:cs typeface="Times New Roman"/>
              </a:rPr>
              <a:t>e</a:t>
            </a:r>
            <a:r>
              <a:rPr dirty="0" smtClean="0" baseline="2415" sz="1725" spc="0">
                <a:latin typeface="Times New Roman"/>
                <a:cs typeface="Times New Roman"/>
              </a:rPr>
              <a:t>al), </a:t>
            </a:r>
            <a:r>
              <a:rPr dirty="0" smtClean="0" baseline="2415" sz="1725" spc="-209">
                <a:latin typeface="Times New Roman"/>
                <a:cs typeface="Times New Roman"/>
              </a:rPr>
              <a:t> </a:t>
            </a:r>
            <a:r>
              <a:rPr dirty="0" smtClean="0" baseline="2777" sz="1500" spc="-7" b="1" i="1">
                <a:latin typeface="Arial"/>
                <a:cs typeface="Arial"/>
              </a:rPr>
              <a:t>w</a:t>
            </a:r>
            <a:r>
              <a:rPr dirty="0" smtClean="0" sz="650" spc="-5" b="1" i="1">
                <a:latin typeface="Arial"/>
                <a:cs typeface="Arial"/>
              </a:rPr>
              <a:t>0</a:t>
            </a:r>
            <a:r>
              <a:rPr dirty="0" smtClean="0" sz="650" spc="-5" b="1" i="1">
                <a:latin typeface="Arial"/>
                <a:cs typeface="Arial"/>
              </a:rPr>
              <a:t> </a:t>
            </a:r>
            <a:r>
              <a:rPr dirty="0" smtClean="0" sz="650" spc="55" b="1" i="1">
                <a:latin typeface="Arial"/>
                <a:cs typeface="Arial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is</a:t>
            </a:r>
            <a:r>
              <a:rPr dirty="0" smtClean="0" baseline="2415" sz="1725" spc="187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t</a:t>
            </a:r>
            <a:r>
              <a:rPr dirty="0" smtClean="0" baseline="2415" sz="1725" spc="-22">
                <a:latin typeface="Times New Roman"/>
                <a:cs typeface="Times New Roman"/>
              </a:rPr>
              <a:t>h</a:t>
            </a:r>
            <a:r>
              <a:rPr dirty="0" smtClean="0" baseline="2415" sz="1725" spc="0">
                <a:latin typeface="Times New Roman"/>
                <a:cs typeface="Times New Roman"/>
              </a:rPr>
              <a:t>e </a:t>
            </a:r>
            <a:r>
              <a:rPr dirty="0" smtClean="0" baseline="2415" sz="1725" spc="-217">
                <a:latin typeface="Times New Roman"/>
                <a:cs typeface="Times New Roman"/>
              </a:rPr>
              <a:t> </a:t>
            </a:r>
            <a:r>
              <a:rPr dirty="0" smtClean="0" baseline="2415" sz="1725" spc="-22">
                <a:latin typeface="Times New Roman"/>
                <a:cs typeface="Times New Roman"/>
              </a:rPr>
              <a:t>r</a:t>
            </a:r>
            <a:r>
              <a:rPr dirty="0" smtClean="0" baseline="2415" sz="1725" spc="0">
                <a:latin typeface="Times New Roman"/>
                <a:cs typeface="Times New Roman"/>
              </a:rPr>
              <a:t>ad</a:t>
            </a:r>
            <a:r>
              <a:rPr dirty="0" smtClean="0" baseline="2415" sz="1725" spc="-15">
                <a:latin typeface="Times New Roman"/>
                <a:cs typeface="Times New Roman"/>
              </a:rPr>
              <a:t>i</a:t>
            </a:r>
            <a:r>
              <a:rPr dirty="0" smtClean="0" baseline="2415" sz="1725" spc="0">
                <a:latin typeface="Times New Roman"/>
                <a:cs typeface="Times New Roman"/>
              </a:rPr>
              <a:t>an</a:t>
            </a:r>
            <a:r>
              <a:rPr dirty="0" smtClean="0" baseline="2415" sz="1725" spc="209">
                <a:latin typeface="Times New Roman"/>
                <a:cs typeface="Times New Roman"/>
              </a:rPr>
              <a:t> </a:t>
            </a:r>
            <a:r>
              <a:rPr dirty="0" smtClean="0" baseline="2415" sz="1725" spc="-22">
                <a:latin typeface="Times New Roman"/>
                <a:cs typeface="Times New Roman"/>
              </a:rPr>
              <a:t>f</a:t>
            </a:r>
            <a:r>
              <a:rPr dirty="0" smtClean="0" baseline="2415" sz="1725" spc="0">
                <a:latin typeface="Times New Roman"/>
                <a:cs typeface="Times New Roman"/>
              </a:rPr>
              <a:t>reque</a:t>
            </a:r>
            <a:r>
              <a:rPr dirty="0" smtClean="0" baseline="2415" sz="1725" spc="-22">
                <a:latin typeface="Times New Roman"/>
                <a:cs typeface="Times New Roman"/>
              </a:rPr>
              <a:t>n</a:t>
            </a:r>
            <a:r>
              <a:rPr dirty="0" smtClean="0" baseline="2415" sz="1725" spc="0">
                <a:latin typeface="Times New Roman"/>
                <a:cs typeface="Times New Roman"/>
              </a:rPr>
              <a:t>cy</a:t>
            </a:r>
            <a:r>
              <a:rPr dirty="0" smtClean="0" baseline="2415" sz="1725" spc="172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in</a:t>
            </a:r>
            <a:r>
              <a:rPr dirty="0" smtClean="0" baseline="2415" sz="1725" spc="209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rad</a:t>
            </a:r>
            <a:r>
              <a:rPr dirty="0" smtClean="0" baseline="2415" sz="1725" spc="-15">
                <a:latin typeface="Times New Roman"/>
                <a:cs typeface="Times New Roman"/>
              </a:rPr>
              <a:t>i</a:t>
            </a:r>
            <a:r>
              <a:rPr dirty="0" smtClean="0" baseline="2415" sz="1725" spc="0">
                <a:latin typeface="Times New Roman"/>
                <a:cs typeface="Times New Roman"/>
              </a:rPr>
              <a:t>ans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-22">
                <a:latin typeface="Times New Roman"/>
                <a:cs typeface="Times New Roman"/>
              </a:rPr>
              <a:t>p</a:t>
            </a:r>
            <a:r>
              <a:rPr dirty="0" smtClean="0" baseline="2415" sz="1725" spc="0">
                <a:latin typeface="Times New Roman"/>
                <a:cs typeface="Times New Roman"/>
              </a:rPr>
              <a:t>er</a:t>
            </a:r>
            <a:r>
              <a:rPr dirty="0" smtClean="0" baseline="2415" sz="1725" spc="209">
                <a:latin typeface="Times New Roman"/>
                <a:cs typeface="Times New Roman"/>
              </a:rPr>
              <a:t> </a:t>
            </a:r>
            <a:r>
              <a:rPr dirty="0" smtClean="0" baseline="2415" sz="1725" spc="-7">
                <a:latin typeface="Times New Roman"/>
                <a:cs typeface="Times New Roman"/>
              </a:rPr>
              <a:t>s</a:t>
            </a:r>
            <a:r>
              <a:rPr dirty="0" smtClean="0" baseline="2415" sz="1725" spc="-15">
                <a:latin typeface="Times New Roman"/>
                <a:cs typeface="Times New Roman"/>
              </a:rPr>
              <a:t>e</a:t>
            </a:r>
            <a:r>
              <a:rPr dirty="0" smtClean="0" baseline="2415" sz="1725" spc="0">
                <a:latin typeface="Times New Roman"/>
                <a:cs typeface="Times New Roman"/>
              </a:rPr>
              <a:t>cond,</a:t>
            </a:r>
            <a:r>
              <a:rPr dirty="0" smtClean="0" baseline="2415" sz="1725" spc="195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and </a:t>
            </a:r>
            <a:r>
              <a:rPr dirty="0" smtClean="0" baseline="2415" sz="1725" spc="-195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Cambria Math"/>
                <a:cs typeface="Cambria Math"/>
              </a:rPr>
              <a:t>𝜃</a:t>
            </a:r>
            <a:r>
              <a:rPr dirty="0" smtClean="0" baseline="2415" sz="1725" spc="0">
                <a:latin typeface="Times New Roman"/>
                <a:cs typeface="Times New Roman"/>
              </a:rPr>
              <a:t>is</a:t>
            </a:r>
            <a:r>
              <a:rPr dirty="0" smtClean="0" baseline="2415" sz="1725" spc="187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the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0">
                <a:latin typeface="Times New Roman"/>
                <a:cs typeface="Times New Roman"/>
              </a:rPr>
              <a:t>p</a:t>
            </a:r>
            <a:r>
              <a:rPr dirty="0" smtClean="0" baseline="2415" sz="1725" spc="-22">
                <a:latin typeface="Times New Roman"/>
                <a:cs typeface="Times New Roman"/>
              </a:rPr>
              <a:t>h</a:t>
            </a:r>
            <a:r>
              <a:rPr dirty="0" smtClean="0" baseline="2415" sz="1725" spc="0">
                <a:latin typeface="Times New Roman"/>
                <a:cs typeface="Times New Roman"/>
              </a:rPr>
              <a:t>a</a:t>
            </a:r>
            <a:r>
              <a:rPr dirty="0" smtClean="0" baseline="2415" sz="1725" spc="-7">
                <a:latin typeface="Times New Roman"/>
                <a:cs typeface="Times New Roman"/>
              </a:rPr>
              <a:t>s</a:t>
            </a:r>
            <a:r>
              <a:rPr dirty="0" smtClean="0" baseline="2415" sz="1725" spc="0">
                <a:latin typeface="Times New Roman"/>
                <a:cs typeface="Times New Roman"/>
              </a:rPr>
              <a:t>e</a:t>
            </a:r>
            <a:r>
              <a:rPr dirty="0" smtClean="0" baseline="2415" sz="1725" spc="202">
                <a:latin typeface="Times New Roman"/>
                <a:cs typeface="Times New Roman"/>
              </a:rPr>
              <a:t> </a:t>
            </a:r>
            <a:r>
              <a:rPr dirty="0" smtClean="0" baseline="2415" sz="1725" spc="-15">
                <a:latin typeface="Times New Roman"/>
                <a:cs typeface="Times New Roman"/>
              </a:rPr>
              <a:t>a</a:t>
            </a:r>
            <a:r>
              <a:rPr dirty="0" smtClean="0" baseline="2415" sz="1725" spc="0">
                <a:latin typeface="Times New Roman"/>
                <a:cs typeface="Times New Roman"/>
              </a:rPr>
              <a:t>n</a:t>
            </a:r>
            <a:r>
              <a:rPr dirty="0" smtClean="0" baseline="2415" sz="1725" spc="-22">
                <a:latin typeface="Times New Roman"/>
                <a:cs typeface="Times New Roman"/>
              </a:rPr>
              <a:t>g</a:t>
            </a:r>
            <a:r>
              <a:rPr dirty="0" smtClean="0" baseline="2415" sz="1725" spc="0">
                <a:latin typeface="Times New Roman"/>
                <a:cs typeface="Times New Roman"/>
              </a:rPr>
              <a:t>le </a:t>
            </a:r>
            <a:r>
              <a:rPr dirty="0" smtClean="0" baseline="2415" sz="1725" spc="-217">
                <a:latin typeface="Times New Roman"/>
                <a:cs typeface="Times New Roman"/>
              </a:rPr>
              <a:t> </a:t>
            </a:r>
            <a:r>
              <a:rPr dirty="0" smtClean="0" baseline="2415" sz="1725" spc="-15">
                <a:latin typeface="Times New Roman"/>
                <a:cs typeface="Times New Roman"/>
              </a:rPr>
              <a:t>i</a:t>
            </a:r>
            <a:r>
              <a:rPr dirty="0" smtClean="0" baseline="2415" sz="1725" spc="0">
                <a:latin typeface="Times New Roman"/>
                <a:cs typeface="Times New Roman"/>
              </a:rPr>
              <a:t>n</a:t>
            </a:r>
            <a:r>
              <a:rPr dirty="0" smtClean="0" baseline="2415" sz="1725" spc="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radi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oid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x(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)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ure, and it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iod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unda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ent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 pe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iod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35024" y="1158239"/>
            <a:ext cx="5259324" cy="1078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51687" y="3191255"/>
            <a:ext cx="4715256" cy="859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133600" y="4550664"/>
            <a:ext cx="1603248" cy="5974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59935" y="7719059"/>
            <a:ext cx="1566672" cy="2682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309359" y="8272271"/>
            <a:ext cx="937260" cy="2880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14044" y="5977890"/>
            <a:ext cx="2403475" cy="10902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890645" y="5974079"/>
            <a:ext cx="2670175" cy="11442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822067"/>
            <a:ext cx="5208270" cy="1398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1.4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ic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sc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Si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A. 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it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tep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q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ce: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mtClean="0" sz="1150">
                <a:latin typeface="Times New Roman"/>
                <a:cs typeface="Times New Roman"/>
              </a:rPr>
              <a:t>The u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it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ep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equ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nce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</a:t>
            </a:r>
            <a:r>
              <a:rPr dirty="0" smtClean="0" sz="1150" spc="-15">
                <a:latin typeface="Times New Roman"/>
                <a:cs typeface="Times New Roman"/>
              </a:rPr>
              <a:t>[</a:t>
            </a:r>
            <a:r>
              <a:rPr dirty="0" smtClean="0" sz="1150" spc="0">
                <a:latin typeface="Times New Roman"/>
                <a:cs typeface="Times New Roman"/>
              </a:rPr>
              <a:t>n]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 as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32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(a).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imi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arl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,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hi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ted 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tep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 u[n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Arial"/>
                <a:cs typeface="Arial"/>
              </a:rPr>
              <a:t>-</a:t>
            </a:r>
            <a:r>
              <a:rPr dirty="0" smtClean="0" sz="1150" spc="-10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k] is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 as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(b).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9985" y="5955410"/>
            <a:ext cx="18859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(a)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06492" y="5955410"/>
            <a:ext cx="19621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(b)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278498"/>
            <a:ext cx="6189980" cy="1183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B. T</a:t>
            </a:r>
            <a:r>
              <a:rPr dirty="0" smtClean="0" sz="1150" spc="-10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it </a:t>
            </a: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5" b="1">
                <a:latin typeface="Times New Roman"/>
                <a:cs typeface="Times New Roman"/>
              </a:rPr>
              <a:t>q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ce: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dirty="0" smtClean="0" sz="1150">
                <a:latin typeface="Times New Roman"/>
                <a:cs typeface="Times New Roman"/>
              </a:rPr>
              <a:t>The u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it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ul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(or 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e)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150" spc="0">
                <a:latin typeface="Times New Roman"/>
                <a:cs typeface="Times New Roman"/>
              </a:rPr>
              <a:t>[n]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 as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(a).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imi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arl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,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hi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ted 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imp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(or s</a:t>
            </a:r>
            <a:r>
              <a:rPr dirty="0" smtClean="0" sz="1150" spc="-1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e)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ence </a:t>
            </a:r>
            <a:r>
              <a:rPr dirty="0" smtClean="0" sz="1200" spc="0">
                <a:latin typeface="Cambria Math"/>
                <a:cs typeface="Cambria Math"/>
              </a:rPr>
              <a:t>𝛿</a:t>
            </a:r>
            <a:r>
              <a:rPr dirty="0" smtClean="0" sz="1150" spc="0">
                <a:latin typeface="Times New Roman"/>
                <a:cs typeface="Times New Roman"/>
              </a:rPr>
              <a:t>[n </a:t>
            </a:r>
            <a:r>
              <a:rPr dirty="0" smtClean="0" sz="1150" spc="0">
                <a:latin typeface="Arial"/>
                <a:cs typeface="Arial"/>
              </a:rPr>
              <a:t>- </a:t>
            </a:r>
            <a:r>
              <a:rPr dirty="0" smtClean="0" sz="1150" spc="0">
                <a:latin typeface="Times New Roman"/>
                <a:cs typeface="Times New Roman"/>
              </a:rPr>
              <a:t>k]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707514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in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(b)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71472" y="949452"/>
            <a:ext cx="4024884" cy="1351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0860" y="3348228"/>
            <a:ext cx="1592580" cy="286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931408" y="3866388"/>
            <a:ext cx="1456943" cy="315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882396" y="4664964"/>
            <a:ext cx="5807963" cy="11155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369308" y="6359652"/>
            <a:ext cx="1194815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28827" y="7086600"/>
            <a:ext cx="1597152" cy="3657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838200" y="7653528"/>
            <a:ext cx="5739384" cy="12252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252981"/>
            <a:ext cx="3031490" cy="568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C.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plex Expon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ntial 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mtClean="0" sz="1200">
                <a:latin typeface="Times New Roman"/>
                <a:cs typeface="Times New Roman"/>
              </a:rPr>
              <a:t>using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Eul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[n]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ssed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286507"/>
            <a:ext cx="2515870" cy="562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.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oi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al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q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A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oidal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 exp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ed as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150">
                <a:latin typeface="Times New Roman"/>
                <a:cs typeface="Times New Roman"/>
              </a:rPr>
              <a:t>ha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 units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radi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6680" y="2449068"/>
            <a:ext cx="2442210" cy="221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If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dimen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ion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then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both </a:t>
            </a:r>
            <a:r>
              <a:rPr dirty="0" smtClean="0" sz="1150" spc="-5">
                <a:latin typeface="Cambria Math"/>
                <a:cs typeface="Cambria Math"/>
              </a:rPr>
              <a:t>Ω</a:t>
            </a:r>
            <a:r>
              <a:rPr dirty="0" smtClean="0" baseline="-17361" sz="1200" spc="67">
                <a:latin typeface="Cambria Math"/>
                <a:cs typeface="Cambria Math"/>
              </a:rPr>
              <a:t>°</a:t>
            </a:r>
            <a:r>
              <a:rPr dirty="0" smtClean="0" sz="1250" spc="-5">
                <a:latin typeface="Times New Roman"/>
                <a:cs typeface="Times New Roman"/>
              </a:rPr>
              <a:t>,</a:t>
            </a:r>
            <a:r>
              <a:rPr dirty="0" smtClean="0" sz="12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150" spc="0">
                <a:latin typeface="Cambria Math"/>
                <a:cs typeface="Cambria Math"/>
              </a:rPr>
              <a:t>𝜃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982086"/>
            <a:ext cx="6704330" cy="1897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442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1.5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Of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2"/>
              </a:spcBef>
            </a:pPr>
            <a:endParaRPr sz="1200"/>
          </a:p>
          <a:p>
            <a:pPr algn="just" marL="12700" marR="5041265">
              <a:lnSpc>
                <a:spcPct val="100000"/>
              </a:lnSpc>
            </a:pP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.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tem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re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tati</a:t>
            </a:r>
            <a:r>
              <a:rPr dirty="0" smtClean="0" sz="1150" spc="-15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20"/>
              </a:lnSpc>
              <a:spcBef>
                <a:spcPts val="10"/>
              </a:spcBef>
            </a:pPr>
            <a:r>
              <a:rPr dirty="0" smtClean="0" sz="1150">
                <a:latin typeface="Times New Roman"/>
                <a:cs typeface="Times New Roman"/>
              </a:rPr>
              <a:t>A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mat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em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mo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</a:t>
            </a:r>
            <a:r>
              <a:rPr dirty="0" smtClean="0" sz="1150" spc="10">
                <a:latin typeface="Times New Roman"/>
                <a:cs typeface="Times New Roman"/>
              </a:rPr>
              <a:t>h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ical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oce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that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el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tes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(or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exc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tion)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15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outp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 (or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e)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nal.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et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x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y</a:t>
            </a:r>
            <a:r>
              <a:rPr dirty="0" smtClean="0" sz="10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output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ec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">
                <a:latin typeface="Times New Roman"/>
                <a:cs typeface="Times New Roman"/>
              </a:rPr>
              <a:t>l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tem.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Then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endParaRPr sz="115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320"/>
              </a:lnSpc>
              <a:spcBef>
                <a:spcPts val="10"/>
              </a:spcBef>
            </a:pP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ie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ed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 </a:t>
            </a:r>
            <a:r>
              <a:rPr dirty="0" smtClean="0" sz="1150" spc="-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0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ran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(or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ppin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)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100">
                <a:latin typeface="Times New Roman"/>
                <a:cs typeface="Times New Roman"/>
              </a:rPr>
              <a:t> </a:t>
            </a:r>
            <a:r>
              <a:rPr dirty="0" smtClean="0" sz="1050" spc="0" b="1">
                <a:latin typeface="Arial"/>
                <a:cs typeface="Arial"/>
              </a:rPr>
              <a:t>x </a:t>
            </a:r>
            <a:r>
              <a:rPr dirty="0" smtClean="0" sz="1050" spc="-114" b="1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into </a:t>
            </a:r>
            <a:r>
              <a:rPr dirty="0" smtClean="0" sz="1150" spc="-105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y</a:t>
            </a:r>
            <a:r>
              <a:rPr dirty="0" smtClean="0" sz="1100" spc="0">
                <a:latin typeface="Times New Roman"/>
                <a:cs typeface="Times New Roman"/>
              </a:rPr>
              <a:t>. </a:t>
            </a:r>
            <a:r>
              <a:rPr dirty="0" smtClean="0" sz="1100" spc="-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This </a:t>
            </a:r>
            <a:r>
              <a:rPr dirty="0" smtClean="0" sz="1150" spc="-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tran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 </a:t>
            </a:r>
            <a:r>
              <a:rPr dirty="0" smtClean="0" sz="1150" spc="-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nted </a:t>
            </a:r>
            <a:r>
              <a:rPr dirty="0" smtClean="0" sz="1150" spc="-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hem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cal</a:t>
            </a:r>
            <a:r>
              <a:rPr dirty="0" smtClean="0" sz="1150" spc="0">
                <a:latin typeface="Times New Roman"/>
                <a:cs typeface="Times New Roman"/>
              </a:rPr>
              <a:t> nota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                  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… (a)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9"/>
              </a:spcBef>
            </a:pPr>
            <a:endParaRPr sz="1200"/>
          </a:p>
          <a:p>
            <a:pPr algn="just" marL="12700" marR="12700">
              <a:lnSpc>
                <a:spcPct val="961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here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3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er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tor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ome</a:t>
            </a:r>
            <a:r>
              <a:rPr dirty="0" smtClean="0" sz="1150" spc="4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2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-de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ned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000" spc="-10" b="1">
                <a:latin typeface="Arial"/>
                <a:cs typeface="Arial"/>
              </a:rPr>
              <a:t>x</a:t>
            </a:r>
            <a:r>
              <a:rPr dirty="0" smtClean="0" sz="1000" spc="40" b="1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tr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ormed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into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Rela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hip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</a:t>
            </a:r>
            <a:r>
              <a:rPr dirty="0" smtClean="0" sz="1150" spc="1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)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0">
                <a:latin typeface="Times New Roman"/>
                <a:cs typeface="Times New Roman"/>
              </a:rPr>
              <a:t> depi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ted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(a).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u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ti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-10">
                <a:latin typeface="Times New Roman"/>
                <a:cs typeface="Times New Roman"/>
              </a:rPr>
              <a:t>/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output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nals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ible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14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 </a:t>
            </a:r>
            <a:r>
              <a:rPr dirty="0" smtClean="0" sz="1150" spc="-1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(b).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ill</a:t>
            </a:r>
            <a:r>
              <a:rPr dirty="0" smtClean="0" sz="1150" spc="0">
                <a:latin typeface="Times New Roman"/>
                <a:cs typeface="Times New Roman"/>
              </a:rPr>
              <a:t> 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tr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ct our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mo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art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te</a:t>
            </a:r>
            <a:r>
              <a:rPr dirty="0" smtClean="0" sz="1150" spc="-15">
                <a:latin typeface="Times New Roman"/>
                <a:cs typeface="Times New Roman"/>
              </a:rPr>
              <a:t>x</a:t>
            </a:r>
            <a:r>
              <a:rPr dirty="0" smtClean="0" sz="1150" spc="0">
                <a:latin typeface="Times New Roman"/>
                <a:cs typeface="Times New Roman"/>
              </a:rPr>
              <a:t>t to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3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-inp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t,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-ou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put ca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6141846"/>
            <a:ext cx="6703059" cy="1022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3891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-10">
                <a:latin typeface="Times New Roman"/>
                <a:cs typeface="Times New Roman"/>
              </a:rPr>
              <a:t>w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h s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ng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e or</a:t>
            </a:r>
            <a:r>
              <a:rPr dirty="0" smtClean="0" sz="1050" spc="5">
                <a:latin typeface="Times New Roman"/>
                <a:cs typeface="Times New Roman"/>
              </a:rPr>
              <a:t> </a:t>
            </a:r>
            <a:r>
              <a:rPr dirty="0" smtClean="0" sz="1050" spc="-20">
                <a:latin typeface="Times New Roman"/>
                <a:cs typeface="Times New Roman"/>
              </a:rPr>
              <a:t>m</a:t>
            </a:r>
            <a:r>
              <a:rPr dirty="0" smtClean="0" sz="1050" spc="0">
                <a:latin typeface="Times New Roman"/>
                <a:cs typeface="Times New Roman"/>
              </a:rPr>
              <a:t>u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10">
                <a:latin typeface="Times New Roman"/>
                <a:cs typeface="Times New Roman"/>
              </a:rPr>
              <a:t>p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e 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nput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and ou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5">
                <a:latin typeface="Times New Roman"/>
                <a:cs typeface="Times New Roman"/>
              </a:rPr>
              <a:t>p</a:t>
            </a:r>
            <a:r>
              <a:rPr dirty="0" smtClean="0" sz="1050" spc="0">
                <a:latin typeface="Times New Roman"/>
                <a:cs typeface="Times New Roman"/>
              </a:rPr>
              <a:t>ut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gna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B. Continuo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s; Ti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 Dis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spcBef>
                <a:spcPts val="10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uou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ntinuo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 ti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system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)].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utput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signals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signals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mtClean="0" sz="1200">
                <a:latin typeface="Times New Roman"/>
                <a:cs typeface="Times New Roman"/>
              </a:rPr>
              <a:t>is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disc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system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0">
                <a:latin typeface="Arial"/>
                <a:cs typeface="Arial"/>
              </a:rPr>
              <a:t>(b)].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03475" y="8700719"/>
            <a:ext cx="296608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0">
                <a:latin typeface="Times New Roman"/>
                <a:cs typeface="Times New Roman"/>
              </a:rPr>
              <a:t>(</a:t>
            </a:r>
            <a:r>
              <a:rPr dirty="0" smtClean="0" sz="950" spc="-5">
                <a:latin typeface="Times New Roman"/>
                <a:cs typeface="Times New Roman"/>
              </a:rPr>
              <a:t>a)</a:t>
            </a:r>
            <a:r>
              <a:rPr dirty="0" smtClean="0" sz="950" spc="-5">
                <a:latin typeface="Times New Roman"/>
                <a:cs typeface="Times New Roman"/>
              </a:rPr>
              <a:t> </a:t>
            </a:r>
            <a:r>
              <a:rPr dirty="0" smtClean="0" sz="1100" spc="-5">
                <a:latin typeface="Times New Roman"/>
                <a:cs typeface="Times New Roman"/>
              </a:rPr>
              <a:t>C</a:t>
            </a:r>
            <a:r>
              <a:rPr dirty="0" smtClean="0" sz="1100" spc="0">
                <a:latin typeface="Times New Roman"/>
                <a:cs typeface="Times New Roman"/>
              </a:rPr>
              <a:t>ontinuo</a:t>
            </a:r>
            <a:r>
              <a:rPr dirty="0" smtClean="0" sz="1100" spc="-15">
                <a:latin typeface="Times New Roman"/>
                <a:cs typeface="Times New Roman"/>
              </a:rPr>
              <a:t>u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-20">
                <a:latin typeface="Times New Roman"/>
                <a:cs typeface="Times New Roman"/>
              </a:rPr>
              <a:t>-</a:t>
            </a:r>
            <a:r>
              <a:rPr dirty="0" smtClean="0" sz="1100" spc="0">
                <a:latin typeface="Times New Roman"/>
                <a:cs typeface="Times New Roman"/>
              </a:rPr>
              <a:t>ti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 s</a:t>
            </a:r>
            <a:r>
              <a:rPr dirty="0" smtClean="0" sz="1100" spc="-15">
                <a:latin typeface="Times New Roman"/>
                <a:cs typeface="Times New Roman"/>
              </a:rPr>
              <a:t>y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-1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;</a:t>
            </a:r>
            <a:r>
              <a:rPr dirty="0" smtClean="0" sz="1100" spc="10">
                <a:latin typeface="Times New Roman"/>
                <a:cs typeface="Times New Roman"/>
              </a:rPr>
              <a:t> </a:t>
            </a:r>
            <a:r>
              <a:rPr dirty="0" smtClean="0" sz="1050" spc="-5">
                <a:latin typeface="Times New Roman"/>
                <a:cs typeface="Times New Roman"/>
              </a:rPr>
              <a:t>(</a:t>
            </a:r>
            <a:r>
              <a:rPr dirty="0" smtClean="0" sz="1050" spc="0">
                <a:latin typeface="Times New Roman"/>
                <a:cs typeface="Times New Roman"/>
              </a:rPr>
              <a:t>b)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d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-10">
                <a:latin typeface="Times New Roman"/>
                <a:cs typeface="Times New Roman"/>
              </a:rPr>
              <a:t>c</a:t>
            </a:r>
            <a:r>
              <a:rPr dirty="0" smtClean="0" sz="1100" spc="0">
                <a:latin typeface="Times New Roman"/>
                <a:cs typeface="Times New Roman"/>
              </a:rPr>
              <a:t>re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-20">
                <a:latin typeface="Times New Roman"/>
                <a:cs typeface="Times New Roman"/>
              </a:rPr>
              <a:t>-</a:t>
            </a:r>
            <a:r>
              <a:rPr dirty="0" smtClean="0" sz="1100" spc="0">
                <a:latin typeface="Times New Roman"/>
                <a:cs typeface="Times New Roman"/>
              </a:rPr>
              <a:t>ti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 s</a:t>
            </a:r>
            <a:r>
              <a:rPr dirty="0" smtClean="0" sz="1100" spc="-15">
                <a:latin typeface="Times New Roman"/>
                <a:cs typeface="Times New Roman"/>
              </a:rPr>
              <a:t>y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em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75888" y="1391411"/>
            <a:ext cx="1018032" cy="243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624071" y="1667255"/>
            <a:ext cx="2279904" cy="295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12592" y="2409444"/>
            <a:ext cx="1365504" cy="268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62811" y="4049267"/>
            <a:ext cx="504444" cy="2377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780032" y="5082540"/>
            <a:ext cx="4334256" cy="9357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926335" y="7444740"/>
            <a:ext cx="4017264" cy="9540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1285"/>
            <a:ext cx="6702425" cy="2105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526790">
              <a:lnSpc>
                <a:spcPct val="100000"/>
              </a:lnSpc>
            </a:pPr>
            <a:r>
              <a:rPr dirty="0" smtClean="0" sz="1300" spc="-10" b="1">
                <a:latin typeface="Courier New"/>
                <a:cs typeface="Courier New"/>
              </a:rPr>
              <a:t>C.</a:t>
            </a:r>
            <a:r>
              <a:rPr dirty="0" smtClean="0" sz="1300" spc="-10" b="1">
                <a:latin typeface="Courier New"/>
                <a:cs typeface="Courier New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Syste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y and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ut </a:t>
            </a:r>
            <a:r>
              <a:rPr dirty="0" smtClean="0" sz="1200" spc="-10" b="1">
                <a:latin typeface="Times New Roman"/>
                <a:cs typeface="Times New Roman"/>
              </a:rPr>
              <a:t>M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7"/>
              </a:spcBef>
            </a:pPr>
            <a:endParaRPr sz="1400"/>
          </a:p>
          <a:p>
            <a:pPr algn="just" marL="12700" marR="12700">
              <a:lnSpc>
                <a:spcPct val="95900"/>
              </a:lnSpc>
            </a:pPr>
            <a:r>
              <a:rPr dirty="0" smtClean="0" sz="1200" b="1">
                <a:latin typeface="Times New Roman"/>
                <a:cs typeface="Times New Roman"/>
              </a:rPr>
              <a:t>A </a:t>
            </a:r>
            <a:r>
              <a:rPr dirty="0" smtClean="0" sz="1200" spc="-90" b="1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aid </a:t>
            </a:r>
            <a:r>
              <a:rPr dirty="0" smtClean="0" sz="1150" spc="-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7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65">
                <a:latin typeface="Times New Roman"/>
                <a:cs typeface="Times New Roman"/>
              </a:rPr>
              <a:t> 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20" b="1" i="1">
                <a:latin typeface="Times New Roman"/>
                <a:cs typeface="Times New Roman"/>
              </a:rPr>
              <a:t>e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or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less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if </a:t>
            </a:r>
            <a:r>
              <a:rPr dirty="0" smtClean="0" sz="1150" spc="-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out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any </a:t>
            </a:r>
            <a:r>
              <a:rPr dirty="0" smtClean="0" sz="1150" spc="-10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time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ends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</a:t>
            </a:r>
            <a:r>
              <a:rPr dirty="0" smtClean="0" sz="1150" spc="-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only </a:t>
            </a:r>
            <a:r>
              <a:rPr dirty="0" smtClean="0" sz="1150" spc="-10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at </a:t>
            </a:r>
            <a:r>
              <a:rPr dirty="0" smtClean="0" sz="1150" spc="-7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ame </a:t>
            </a:r>
            <a:r>
              <a:rPr dirty="0" smtClean="0" sz="1150" spc="-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me.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therwi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e,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aid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40">
                <a:latin typeface="Times New Roman"/>
                <a:cs typeface="Times New Roman"/>
              </a:rPr>
              <a:t> 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20" b="1" i="1">
                <a:latin typeface="Times New Roman"/>
                <a:cs typeface="Times New Roman"/>
              </a:rPr>
              <a:t>e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or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.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xamp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emor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tor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2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</a:t>
            </a:r>
            <a:r>
              <a:rPr dirty="0" smtClean="0" sz="1200" spc="1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)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ta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cu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rent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ol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ta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outp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y</a:t>
            </a:r>
            <a:r>
              <a:rPr dirty="0" smtClean="0" sz="900" spc="15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(</a:t>
            </a:r>
            <a:r>
              <a:rPr dirty="0" smtClean="0" sz="900" spc="25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t</a:t>
            </a:r>
            <a:r>
              <a:rPr dirty="0" smtClean="0" sz="900" spc="10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)</a:t>
            </a:r>
            <a:r>
              <a:rPr dirty="0" smtClean="0" sz="900" spc="10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.</a:t>
            </a:r>
            <a:r>
              <a:rPr dirty="0" smtClean="0" sz="900" spc="30" b="1" i="1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-5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-output</a:t>
            </a:r>
            <a:r>
              <a:rPr dirty="0" smtClean="0" sz="1150" spc="2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hip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(O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m's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la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)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0">
                <a:latin typeface="Times New Roman"/>
                <a:cs typeface="Times New Roman"/>
              </a:rPr>
              <a:t> a 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3"/>
              </a:spcBef>
            </a:pPr>
            <a:endParaRPr sz="1300"/>
          </a:p>
          <a:p>
            <a:pPr algn="just" marL="12700" marR="13335">
              <a:lnSpc>
                <a:spcPts val="134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exam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mory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capaci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C</a:t>
            </a:r>
            <a:r>
              <a:rPr dirty="0" smtClean="0" sz="1150" spc="70" b="1" i="1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cur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ent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Arial"/>
                <a:cs typeface="Arial"/>
              </a:rPr>
              <a:t>x(</a:t>
            </a:r>
            <a:r>
              <a:rPr dirty="0" smtClean="0" sz="1000" spc="70" b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t</a:t>
            </a:r>
            <a:r>
              <a:rPr dirty="0" smtClean="0" sz="900" spc="70" b="1" i="1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)</a:t>
            </a:r>
            <a:r>
              <a:rPr dirty="0" smtClean="0" sz="1000" spc="70">
                <a:latin typeface="Arial"/>
                <a:cs typeface="Arial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olta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 output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y</a:t>
            </a:r>
            <a:r>
              <a:rPr dirty="0" smtClean="0" sz="900" spc="-10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( t)</a:t>
            </a:r>
            <a:r>
              <a:rPr dirty="0" smtClean="0" sz="900" spc="-15" b="1" i="1">
                <a:latin typeface="Arial"/>
                <a:cs typeface="Arial"/>
              </a:rPr>
              <a:t> </a:t>
            </a:r>
            <a:r>
              <a:rPr dirty="0" smtClean="0" sz="900" spc="0" b="1" i="1">
                <a:latin typeface="Arial"/>
                <a:cs typeface="Arial"/>
              </a:rPr>
              <a:t>; </a:t>
            </a:r>
            <a:r>
              <a:rPr dirty="0" smtClean="0" sz="1150" spc="0">
                <a:latin typeface="Times New Roman"/>
                <a:cs typeface="Times New Roman"/>
              </a:rPr>
              <a:t>then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8"/>
              </a:spcBef>
            </a:pPr>
            <a:endParaRPr sz="1300"/>
          </a:p>
          <a:p>
            <a:pPr algn="just" marL="12700" marR="15240">
              <a:lnSpc>
                <a:spcPts val="1320"/>
              </a:lnSpc>
            </a:pPr>
            <a:r>
              <a:rPr dirty="0" smtClean="0" sz="1100">
                <a:latin typeface="Times New Roman"/>
                <a:cs typeface="Times New Roman"/>
              </a:rPr>
              <a:t>A </a:t>
            </a:r>
            <a:r>
              <a:rPr dirty="0" smtClean="0" sz="1100" spc="-114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econd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ex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mple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ory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 </a:t>
            </a:r>
            <a:r>
              <a:rPr dirty="0" smtClean="0" sz="1150" spc="-1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4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-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150" spc="-12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utput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ences </a:t>
            </a:r>
            <a:r>
              <a:rPr dirty="0" smtClean="0" sz="1150" spc="-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 rel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ted by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618610"/>
            <a:ext cx="6701155" cy="1246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. </a:t>
            </a:r>
            <a:r>
              <a:rPr dirty="0" smtClean="0" sz="1200" spc="0" b="1">
                <a:latin typeface="Times New Roman"/>
                <a:cs typeface="Times New Roman"/>
              </a:rPr>
              <a:t>Causal 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 Noncau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yst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baseline="2314" sz="1800">
                <a:latin typeface="Times New Roman"/>
                <a:cs typeface="Times New Roman"/>
              </a:rPr>
              <a:t>A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30">
                <a:latin typeface="Times New Roman"/>
                <a:cs typeface="Times New Roman"/>
              </a:rPr>
              <a:t>s</a:t>
            </a:r>
            <a:r>
              <a:rPr dirty="0" smtClean="0" baseline="2314" sz="1800" spc="-60">
                <a:latin typeface="Times New Roman"/>
                <a:cs typeface="Times New Roman"/>
              </a:rPr>
              <a:t>y</a:t>
            </a:r>
            <a:r>
              <a:rPr dirty="0" smtClean="0" baseline="2314" sz="1800" spc="0">
                <a:latin typeface="Times New Roman"/>
                <a:cs typeface="Times New Roman"/>
              </a:rPr>
              <a:t>s</a:t>
            </a:r>
            <a:r>
              <a:rPr dirty="0" smtClean="0" baseline="2314" sz="1800" spc="15">
                <a:latin typeface="Times New Roman"/>
                <a:cs typeface="Times New Roman"/>
              </a:rPr>
              <a:t>t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m</a:t>
            </a:r>
            <a:r>
              <a:rPr dirty="0" smtClean="0" baseline="2314" sz="1800" spc="37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is</a:t>
            </a:r>
            <a:r>
              <a:rPr dirty="0" smtClean="0" baseline="2314" sz="1800" spc="37">
                <a:latin typeface="Times New Roman"/>
                <a:cs typeface="Times New Roman"/>
              </a:rPr>
              <a:t> </a:t>
            </a:r>
            <a:r>
              <a:rPr dirty="0" smtClean="0" baseline="2314" sz="1800" spc="7">
                <a:latin typeface="Times New Roman"/>
                <a:cs typeface="Times New Roman"/>
              </a:rPr>
              <a:t>c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ll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d</a:t>
            </a:r>
            <a:r>
              <a:rPr dirty="0" smtClean="0" baseline="2314" sz="1800" spc="44">
                <a:latin typeface="Times New Roman"/>
                <a:cs typeface="Times New Roman"/>
              </a:rPr>
              <a:t> </a:t>
            </a:r>
            <a:r>
              <a:rPr dirty="0" smtClean="0" baseline="2314" sz="1800" spc="-7" b="1">
                <a:latin typeface="Times New Roman"/>
                <a:cs typeface="Times New Roman"/>
              </a:rPr>
              <a:t>c</a:t>
            </a:r>
            <a:r>
              <a:rPr dirty="0" smtClean="0" baseline="2314" sz="1800" spc="0" b="1">
                <a:latin typeface="Times New Roman"/>
                <a:cs typeface="Times New Roman"/>
              </a:rPr>
              <a:t>aus</a:t>
            </a:r>
            <a:r>
              <a:rPr dirty="0" smtClean="0" baseline="2314" sz="1800" spc="15" b="1">
                <a:latin typeface="Times New Roman"/>
                <a:cs typeface="Times New Roman"/>
              </a:rPr>
              <a:t>a</a:t>
            </a:r>
            <a:r>
              <a:rPr dirty="0" smtClean="0" baseline="2314" sz="1800" spc="0" b="1">
                <a:latin typeface="Times New Roman"/>
                <a:cs typeface="Times New Roman"/>
              </a:rPr>
              <a:t>l</a:t>
            </a:r>
            <a:r>
              <a:rPr dirty="0" smtClean="0" baseline="2314" sz="1800" spc="37" b="1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if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its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output</a:t>
            </a:r>
            <a:r>
              <a:rPr dirty="0" smtClean="0" baseline="2314" sz="1800" spc="52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y</a:t>
            </a:r>
            <a:r>
              <a:rPr dirty="0" smtClean="0" baseline="2314" sz="1800" spc="30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(</a:t>
            </a:r>
            <a:r>
              <a:rPr dirty="0" smtClean="0" baseline="2314" sz="1800" spc="44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t</a:t>
            </a:r>
            <a:r>
              <a:rPr dirty="0" smtClean="0" baseline="2314" sz="1800" spc="44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)</a:t>
            </a:r>
            <a:r>
              <a:rPr dirty="0" smtClean="0" baseline="2314" sz="1800" spc="37" b="1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t</a:t>
            </a:r>
            <a:r>
              <a:rPr dirty="0" smtClean="0" baseline="2314" sz="1800" spc="52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n</a:t>
            </a:r>
            <a:r>
              <a:rPr dirty="0" smtClean="0" baseline="2314" sz="1800" spc="44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rbitra</a:t>
            </a:r>
            <a:r>
              <a:rPr dirty="0" smtClean="0" baseline="2314" sz="1800" spc="22">
                <a:latin typeface="Times New Roman"/>
                <a:cs typeface="Times New Roman"/>
              </a:rPr>
              <a:t>r</a:t>
            </a:r>
            <a:r>
              <a:rPr dirty="0" smtClean="0" baseline="2314" sz="1800" spc="0">
                <a:latin typeface="Times New Roman"/>
                <a:cs typeface="Times New Roman"/>
              </a:rPr>
              <a:t>y</a:t>
            </a:r>
            <a:r>
              <a:rPr dirty="0" smtClean="0" baseline="2314" sz="1800" spc="-7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time</a:t>
            </a:r>
            <a:r>
              <a:rPr dirty="0" smtClean="0" baseline="2314" sz="1800" spc="44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t</a:t>
            </a:r>
            <a:r>
              <a:rPr dirty="0" smtClean="0" baseline="2314" sz="1800" spc="44" b="1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=</a:t>
            </a:r>
            <a:r>
              <a:rPr dirty="0" smtClean="0" baseline="2314" sz="1800" spc="44">
                <a:latin typeface="Times New Roman"/>
                <a:cs typeface="Times New Roman"/>
              </a:rPr>
              <a:t> </a:t>
            </a:r>
            <a:r>
              <a:rPr dirty="0" smtClean="0" baseline="2314" sz="1800" spc="-7" b="1">
                <a:latin typeface="Times New Roman"/>
                <a:cs typeface="Times New Roman"/>
              </a:rPr>
              <a:t>t</a:t>
            </a:r>
            <a:r>
              <a:rPr dirty="0" smtClean="0" sz="800" spc="5" b="1">
                <a:latin typeface="Times New Roman"/>
                <a:cs typeface="Times New Roman"/>
              </a:rPr>
              <a:t>0</a:t>
            </a:r>
            <a:r>
              <a:rPr dirty="0" smtClean="0" baseline="2314" sz="1800" spc="0" b="1">
                <a:latin typeface="Times New Roman"/>
                <a:cs typeface="Times New Roman"/>
              </a:rPr>
              <a:t>,</a:t>
            </a:r>
            <a:r>
              <a:rPr dirty="0" smtClean="0" baseline="2314" sz="1800" spc="30" b="1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d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15">
                <a:latin typeface="Times New Roman"/>
                <a:cs typeface="Times New Roman"/>
              </a:rPr>
              <a:t>p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nds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on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on</a:t>
            </a:r>
            <a:r>
              <a:rPr dirty="0" smtClean="0" baseline="2314" sz="1800" spc="37">
                <a:latin typeface="Times New Roman"/>
                <a:cs typeface="Times New Roman"/>
              </a:rPr>
              <a:t>l</a:t>
            </a:r>
            <a:r>
              <a:rPr dirty="0" smtClean="0" baseline="2314" sz="1800" spc="0">
                <a:latin typeface="Times New Roman"/>
                <a:cs typeface="Times New Roman"/>
              </a:rPr>
              <a:t>y</a:t>
            </a:r>
            <a:r>
              <a:rPr dirty="0" smtClean="0" baseline="2314" sz="1800" spc="-7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the</a:t>
            </a:r>
            <a:r>
              <a:rPr dirty="0" smtClean="0" baseline="2314" sz="1800" spc="44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input</a:t>
            </a:r>
            <a:r>
              <a:rPr dirty="0" smtClean="0" baseline="2314" sz="1800" spc="60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x</a:t>
            </a:r>
            <a:r>
              <a:rPr dirty="0" smtClean="0" baseline="2314" sz="1800" spc="44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(</a:t>
            </a:r>
            <a:r>
              <a:rPr dirty="0" smtClean="0" baseline="2314" sz="1800" spc="22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t</a:t>
            </a:r>
            <a:r>
              <a:rPr dirty="0" smtClean="0" baseline="2314" sz="1800" spc="44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)</a:t>
            </a:r>
            <a:r>
              <a:rPr dirty="0" smtClean="0" baseline="2314" sz="1800" spc="37" b="1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f</a:t>
            </a:r>
            <a:r>
              <a:rPr dirty="0" smtClean="0" baseline="2314" sz="1800" spc="7">
                <a:latin typeface="Times New Roman"/>
                <a:cs typeface="Times New Roman"/>
              </a:rPr>
              <a:t>o</a:t>
            </a:r>
            <a:r>
              <a:rPr dirty="0" smtClean="0" baseline="2314" sz="1800" spc="0">
                <a:latin typeface="Times New Roman"/>
                <a:cs typeface="Times New Roman"/>
              </a:rPr>
              <a:t>r</a:t>
            </a:r>
            <a:r>
              <a:rPr dirty="0" smtClean="0" baseline="2314" sz="1800" spc="30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t</a:t>
            </a:r>
            <a:endParaRPr baseline="2314" sz="1800">
              <a:latin typeface="Times New Roman"/>
              <a:cs typeface="Times New Roman"/>
            </a:endParaRPr>
          </a:p>
          <a:p>
            <a:pPr marL="12700" marR="15875">
              <a:lnSpc>
                <a:spcPts val="1370"/>
              </a:lnSpc>
              <a:spcBef>
                <a:spcPts val="30"/>
              </a:spcBef>
            </a:pPr>
            <a:r>
              <a:rPr dirty="0" smtClean="0" sz="1200">
                <a:latin typeface="Cambria Math"/>
                <a:cs typeface="Cambria Math"/>
              </a:rPr>
              <a:t>≤</a:t>
            </a:r>
            <a:r>
              <a:rPr dirty="0" smtClean="0" sz="1200" spc="7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𝒕</a:t>
            </a:r>
            <a:r>
              <a:rPr dirty="0" smtClean="0" sz="1200" spc="0" b="1">
                <a:latin typeface="Times New Roman"/>
                <a:cs typeface="Times New Roman"/>
              </a:rPr>
              <a:t>o.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is, the output of a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 on 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nd/or p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ture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sible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12700" marR="1397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input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tem.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100" b="1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ausal </a:t>
            </a:r>
            <a:r>
              <a:rPr dirty="0" smtClean="0" sz="1200" spc="-9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 are: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352160"/>
            <a:ext cx="6699884" cy="1095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E.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Lin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8"/>
              </a:spcBef>
            </a:pPr>
            <a:endParaRPr sz="1300"/>
          </a:p>
          <a:p>
            <a:pPr marL="12700" marR="12700">
              <a:lnSpc>
                <a:spcPts val="138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onditions,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repr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oper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 T is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100" b="1" i="1">
                <a:latin typeface="Arial"/>
                <a:cs typeface="Arial"/>
              </a:rPr>
              <a:t>1.</a:t>
            </a:r>
            <a:r>
              <a:rPr dirty="0" smtClean="0" sz="1100" spc="5" b="1" i="1">
                <a:latin typeface="Arial"/>
                <a:cs typeface="Arial"/>
              </a:rPr>
              <a:t> </a:t>
            </a:r>
            <a:r>
              <a:rPr dirty="0" smtClean="0" sz="1150" spc="0" b="1" i="1">
                <a:latin typeface="Times New Roman"/>
                <a:cs typeface="Times New Roman"/>
              </a:rPr>
              <a:t>Ad</a:t>
            </a:r>
            <a:r>
              <a:rPr dirty="0" smtClean="0" sz="1150" spc="-15" b="1" i="1">
                <a:latin typeface="Times New Roman"/>
                <a:cs typeface="Times New Roman"/>
              </a:rPr>
              <a:t>d</a:t>
            </a:r>
            <a:r>
              <a:rPr dirty="0" smtClean="0" sz="1150" spc="0" b="1" i="1">
                <a:latin typeface="Times New Roman"/>
                <a:cs typeface="Times New Roman"/>
              </a:rPr>
              <a:t>it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v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ty: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610477"/>
            <a:ext cx="1941830" cy="185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Giv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n that T</a:t>
            </a:r>
            <a:r>
              <a:rPr dirty="0" smtClean="0" baseline="4629" sz="1800" spc="15">
                <a:latin typeface="Times New Roman"/>
                <a:cs typeface="Times New Roman"/>
              </a:rPr>
              <a:t>x</a:t>
            </a:r>
            <a:r>
              <a:rPr dirty="0" smtClean="0" sz="800" spc="5">
                <a:latin typeface="Times New Roman"/>
                <a:cs typeface="Times New Roman"/>
              </a:rPr>
              <a:t>1</a:t>
            </a:r>
            <a:r>
              <a:rPr dirty="0" smtClean="0" baseline="6172" sz="1350" spc="0">
                <a:latin typeface="Arial"/>
                <a:cs typeface="Arial"/>
              </a:rPr>
              <a:t>=</a:t>
            </a:r>
            <a:r>
              <a:rPr dirty="0" smtClean="0" baseline="6172" sz="1350" spc="-15">
                <a:latin typeface="Arial"/>
                <a:cs typeface="Arial"/>
              </a:rPr>
              <a:t> </a:t>
            </a:r>
            <a:r>
              <a:rPr dirty="0" smtClean="0" baseline="5291" sz="1575" spc="-37">
                <a:latin typeface="Times New Roman"/>
                <a:cs typeface="Times New Roman"/>
              </a:rPr>
              <a:t>y</a:t>
            </a:r>
            <a:r>
              <a:rPr dirty="0" smtClean="0" sz="700" spc="-5">
                <a:latin typeface="Times New Roman"/>
                <a:cs typeface="Times New Roman"/>
              </a:rPr>
              <a:t>1</a:t>
            </a:r>
            <a:r>
              <a:rPr dirty="0" smtClean="0" baseline="5291" sz="1575" spc="-7">
                <a:latin typeface="Times New Roman"/>
                <a:cs typeface="Times New Roman"/>
              </a:rPr>
              <a:t>,</a:t>
            </a:r>
            <a:r>
              <a:rPr dirty="0" smtClean="0" baseline="5291" sz="1575" spc="15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 </a:t>
            </a:r>
            <a:r>
              <a:rPr dirty="0" smtClean="0" baseline="4629" sz="1800" spc="7">
                <a:latin typeface="Times New Roman"/>
                <a:cs typeface="Times New Roman"/>
              </a:rPr>
              <a:t>T</a:t>
            </a:r>
            <a:r>
              <a:rPr dirty="0" smtClean="0" baseline="4629" sz="1800" spc="0">
                <a:latin typeface="Times New Roman"/>
                <a:cs typeface="Times New Roman"/>
              </a:rPr>
              <a:t>x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6172" sz="1350" spc="0">
                <a:latin typeface="Arial"/>
                <a:cs typeface="Arial"/>
              </a:rPr>
              <a:t>=</a:t>
            </a:r>
            <a:r>
              <a:rPr dirty="0" smtClean="0" baseline="6172" sz="1350" spc="22">
                <a:latin typeface="Arial"/>
                <a:cs typeface="Arial"/>
              </a:rPr>
              <a:t> </a:t>
            </a:r>
            <a:r>
              <a:rPr dirty="0" smtClean="0" baseline="4629" sz="1800" spc="-52">
                <a:latin typeface="Times New Roman"/>
                <a:cs typeface="Times New Roman"/>
              </a:rPr>
              <a:t>y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,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18942" y="6598284"/>
            <a:ext cx="3556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…(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6727" y="6598284"/>
            <a:ext cx="2882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68978" y="6604381"/>
            <a:ext cx="1113155" cy="189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314" sz="1800" b="1">
                <a:latin typeface="Times New Roman"/>
                <a:cs typeface="Times New Roman"/>
              </a:rPr>
              <a:t>T(</a:t>
            </a:r>
            <a:r>
              <a:rPr dirty="0" smtClean="0" baseline="2314" sz="1800" spc="-7" b="1">
                <a:latin typeface="Times New Roman"/>
                <a:cs typeface="Times New Roman"/>
              </a:rPr>
              <a:t>x</a:t>
            </a:r>
            <a:r>
              <a:rPr dirty="0" smtClean="0" sz="800" spc="0" b="1">
                <a:latin typeface="Times New Roman"/>
                <a:cs typeface="Times New Roman"/>
              </a:rPr>
              <a:t>1 </a:t>
            </a:r>
            <a:r>
              <a:rPr dirty="0" smtClean="0" sz="800" spc="-95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+x</a:t>
            </a:r>
            <a:r>
              <a:rPr dirty="0" smtClean="0" sz="800" spc="5" b="1">
                <a:latin typeface="Times New Roman"/>
                <a:cs typeface="Times New Roman"/>
              </a:rPr>
              <a:t>2</a:t>
            </a:r>
            <a:r>
              <a:rPr dirty="0" smtClean="0" baseline="2314" sz="1800" spc="0" b="1">
                <a:latin typeface="Times New Roman"/>
                <a:cs typeface="Times New Roman"/>
              </a:rPr>
              <a:t>) =</a:t>
            </a:r>
            <a:r>
              <a:rPr dirty="0" smtClean="0" baseline="2314" sz="1800" spc="-30" b="1">
                <a:latin typeface="Times New Roman"/>
                <a:cs typeface="Times New Roman"/>
              </a:rPr>
              <a:t>y</a:t>
            </a:r>
            <a:r>
              <a:rPr dirty="0" smtClean="0" sz="800" spc="0" b="1">
                <a:latin typeface="Times New Roman"/>
                <a:cs typeface="Times New Roman"/>
              </a:rPr>
              <a:t>1 </a:t>
            </a:r>
            <a:r>
              <a:rPr dirty="0" smtClean="0" sz="800" spc="-95" b="1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+y</a:t>
            </a:r>
            <a:r>
              <a:rPr dirty="0" smtClean="0" sz="800" spc="0" b="1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60645" y="6598284"/>
            <a:ext cx="3644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…(b)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51753" y="6610477"/>
            <a:ext cx="1551305" cy="185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for</a:t>
            </a:r>
            <a:r>
              <a:rPr dirty="0" smtClean="0" baseline="4629" sz="1800" spc="-15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30">
                <a:latin typeface="Times New Roman"/>
                <a:cs typeface="Times New Roman"/>
              </a:rPr>
              <a:t>n</a:t>
            </a:r>
            <a:r>
              <a:rPr dirty="0" smtClean="0" baseline="4629" sz="1800" spc="0">
                <a:latin typeface="Times New Roman"/>
                <a:cs typeface="Times New Roman"/>
              </a:rPr>
              <a:t>y</a:t>
            </a:r>
            <a:r>
              <a:rPr dirty="0" smtClean="0" baseline="4629" sz="1800" spc="-3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15">
                <a:latin typeface="Times New Roman"/>
                <a:cs typeface="Times New Roman"/>
              </a:rPr>
              <a:t>i</a:t>
            </a:r>
            <a:r>
              <a:rPr dirty="0" smtClean="0" baseline="4629" sz="1800" spc="-22">
                <a:latin typeface="Times New Roman"/>
                <a:cs typeface="Times New Roman"/>
              </a:rPr>
              <a:t>g</a:t>
            </a:r>
            <a:r>
              <a:rPr dirty="0" smtClean="0" baseline="4629" sz="1800" spc="0">
                <a:latin typeface="Times New Roman"/>
                <a:cs typeface="Times New Roman"/>
              </a:rPr>
              <a:t>n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ls </a:t>
            </a:r>
            <a:r>
              <a:rPr dirty="0" smtClean="0" baseline="4629" sz="1800" spc="22">
                <a:latin typeface="Times New Roman"/>
                <a:cs typeface="Times New Roman"/>
              </a:rPr>
              <a:t>x</a:t>
            </a:r>
            <a:r>
              <a:rPr dirty="0" smtClean="0" sz="800" spc="0">
                <a:latin typeface="Times New Roman"/>
                <a:cs typeface="Times New Roman"/>
              </a:rPr>
              <a:t>1</a:t>
            </a:r>
            <a:r>
              <a:rPr dirty="0" smtClean="0" sz="800" spc="90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 </a:t>
            </a:r>
            <a:r>
              <a:rPr dirty="0" smtClean="0" baseline="4629" sz="1800" spc="15">
                <a:latin typeface="Times New Roman"/>
                <a:cs typeface="Times New Roman"/>
              </a:rPr>
              <a:t>x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.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7301483"/>
            <a:ext cx="6682105" cy="1350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2. </a:t>
            </a:r>
            <a:r>
              <a:rPr dirty="0" smtClean="0" sz="1150" b="1" i="1">
                <a:latin typeface="Times New Roman"/>
                <a:cs typeface="Times New Roman"/>
              </a:rPr>
              <a:t>Homo</a:t>
            </a:r>
            <a:r>
              <a:rPr dirty="0" smtClean="0" sz="1150" spc="-15" b="1" i="1">
                <a:latin typeface="Times New Roman"/>
                <a:cs typeface="Times New Roman"/>
              </a:rPr>
              <a:t>g</a:t>
            </a:r>
            <a:r>
              <a:rPr dirty="0" smtClean="0" sz="1150" spc="0" b="1" i="1">
                <a:latin typeface="Times New Roman"/>
                <a:cs typeface="Times New Roman"/>
              </a:rPr>
              <a:t>e</a:t>
            </a:r>
            <a:r>
              <a:rPr dirty="0" smtClean="0" sz="1150" spc="-5" b="1" i="1">
                <a:latin typeface="Times New Roman"/>
                <a:cs typeface="Times New Roman"/>
              </a:rPr>
              <a:t>n</a:t>
            </a:r>
            <a:r>
              <a:rPr dirty="0" smtClean="0" sz="1150" spc="0" b="1" i="1">
                <a:latin typeface="Times New Roman"/>
                <a:cs typeface="Times New Roman"/>
              </a:rPr>
              <a:t>e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ty</a:t>
            </a:r>
            <a:r>
              <a:rPr dirty="0" smtClean="0" sz="1150" spc="10" b="1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(or </a:t>
            </a:r>
            <a:r>
              <a:rPr dirty="0" smtClean="0" sz="1150" spc="-20" b="1" i="1">
                <a:latin typeface="Times New Roman"/>
                <a:cs typeface="Times New Roman"/>
              </a:rPr>
              <a:t>S</a:t>
            </a:r>
            <a:r>
              <a:rPr dirty="0" smtClean="0" sz="1150" spc="0" b="1" i="1">
                <a:latin typeface="Times New Roman"/>
                <a:cs typeface="Times New Roman"/>
              </a:rPr>
              <a:t>cal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-5" b="1" i="1">
                <a:latin typeface="Times New Roman"/>
                <a:cs typeface="Times New Roman"/>
              </a:rPr>
              <a:t>n</a:t>
            </a:r>
            <a:r>
              <a:rPr dirty="0" smtClean="0" sz="1150" spc="0" b="1" i="1">
                <a:latin typeface="Times New Roman"/>
                <a:cs typeface="Times New Roman"/>
              </a:rPr>
              <a:t>g):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1"/>
              </a:spcBef>
            </a:pPr>
            <a:endParaRPr sz="1100"/>
          </a:p>
          <a:p>
            <a:pPr marL="2111375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….(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lar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𝛼</a:t>
            </a:r>
            <a:r>
              <a:rPr dirty="0" smtClean="0" sz="1100" spc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not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Eq.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(b)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nd/or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. (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 is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 Equ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(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000" spc="-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ondition 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59052" y="1833372"/>
            <a:ext cx="755904" cy="211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725167" y="2345435"/>
            <a:ext cx="1309116" cy="30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316736" y="2863595"/>
            <a:ext cx="1158239" cy="457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010411" y="4934711"/>
            <a:ext cx="1205484" cy="2377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17804" y="7650480"/>
            <a:ext cx="733044" cy="2834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837688" y="8724900"/>
            <a:ext cx="2368295" cy="2758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9414"/>
            <a:ext cx="21913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 nonline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 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33700" y="1094232"/>
            <a:ext cx="812291" cy="362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452116" y="2308860"/>
            <a:ext cx="1708404" cy="284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452116" y="2801111"/>
            <a:ext cx="1609344" cy="265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440935" y="2409444"/>
            <a:ext cx="388620" cy="137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469891" y="2877311"/>
            <a:ext cx="388620" cy="1722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1582166"/>
            <a:ext cx="6697345" cy="2754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 indent="-163195">
              <a:lnSpc>
                <a:spcPct val="100000"/>
              </a:lnSpc>
              <a:buSzPct val="95833"/>
              <a:buFont typeface="Times New Roman"/>
              <a:buAutoNum type="alphaUcPeriod" startAt="6"/>
              <a:tabLst>
                <a:tab pos="17526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Ti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Inva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 and Ti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Va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yi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Syste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1"/>
              </a:spcBef>
              <a:buFont typeface="Times New Roman"/>
              <a:buAutoNum type="alphaUcPeriod" startAt="6"/>
            </a:pPr>
            <a:endParaRPr sz="1300"/>
          </a:p>
          <a:p>
            <a:pPr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shift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0">
                <a:latin typeface="Times New Roman"/>
                <a:cs typeface="Times New Roman"/>
              </a:rPr>
              <a:t> shift in the output 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Thus, for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 </a:t>
            </a:r>
            <a:r>
              <a:rPr dirty="0" smtClean="0" sz="1150" spc="0">
                <a:latin typeface="Times New Roman"/>
                <a:cs typeface="Times New Roman"/>
              </a:rPr>
              <a:t>if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algn="ctr" marL="1503045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mtClean="0" sz="120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value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800" spc="-15">
                <a:latin typeface="Times New Roman"/>
                <a:cs typeface="Times New Roman"/>
              </a:rPr>
              <a:t>T</a:t>
            </a:r>
            <a:r>
              <a:rPr dirty="0" smtClean="0" sz="800" spc="0">
                <a:latin typeface="Times New Roman"/>
                <a:cs typeface="Times New Roman"/>
              </a:rPr>
              <a:t>.</a:t>
            </a:r>
            <a:r>
              <a:rPr dirty="0" smtClean="0" sz="8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is tim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(or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shift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000" spc="-5">
                <a:latin typeface="Arial"/>
                <a:cs typeface="Arial"/>
              </a:rPr>
              <a:t>)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if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0"/>
              </a:spcBef>
            </a:pPr>
            <a:endParaRPr sz="600"/>
          </a:p>
          <a:p>
            <a:pPr algn="ctr" marL="1560195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30"/>
              </a:spcBef>
            </a:pPr>
            <a:endParaRPr sz="650"/>
          </a:p>
          <a:p>
            <a:pPr marL="12700" marR="62865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150" spc="-5" b="1" i="1">
                <a:latin typeface="Arial"/>
                <a:cs typeface="Arial"/>
              </a:rPr>
              <a:t>k</a:t>
            </a:r>
            <a:r>
              <a:rPr dirty="0" smtClean="0" sz="1150" spc="0" b="1" i="1">
                <a:latin typeface="Arial"/>
                <a:cs typeface="Arial"/>
              </a:rPr>
              <a:t>.</a:t>
            </a:r>
            <a:r>
              <a:rPr dirty="0" smtClean="0" sz="1150" spc="5" b="1" i="1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which do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not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Eq.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stem) or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Eq.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stem) is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05740" indent="-193675">
              <a:lnSpc>
                <a:spcPct val="100000"/>
              </a:lnSpc>
              <a:buSzPct val="95833"/>
              <a:buFont typeface="Times New Roman"/>
              <a:buAutoNum type="alphaUcPeriod" startAt="7"/>
              <a:tabLst>
                <a:tab pos="20574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Li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ar Tim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Inva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nt Syst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is 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tim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iant, 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it is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6247765"/>
            <a:ext cx="6701155" cy="178688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H.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ta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le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is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bound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put/bo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1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out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ut </a:t>
            </a:r>
            <a:r>
              <a:rPr dirty="0" smtClean="0" sz="1200" spc="-10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BIBO) 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able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input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x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  <a:tabLst>
                <a:tab pos="4138929" algn="l"/>
              </a:tabLst>
            </a:pPr>
            <a:r>
              <a:rPr dirty="0" smtClean="0" baseline="2314" sz="1800">
                <a:latin typeface="Times New Roman"/>
                <a:cs typeface="Times New Roman"/>
              </a:rPr>
              <a:t>the</a:t>
            </a:r>
            <a:r>
              <a:rPr dirty="0" smtClean="0" baseline="2314" sz="1800" spc="120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c</a:t>
            </a:r>
            <a:r>
              <a:rPr dirty="0" smtClean="0" baseline="2314" sz="1800" spc="0">
                <a:latin typeface="Times New Roman"/>
                <a:cs typeface="Times New Roman"/>
              </a:rPr>
              <a:t>orr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spondi</a:t>
            </a:r>
            <a:r>
              <a:rPr dirty="0" smtClean="0" baseline="2314" sz="1800" spc="15">
                <a:latin typeface="Times New Roman"/>
                <a:cs typeface="Times New Roman"/>
              </a:rPr>
              <a:t>n</a:t>
            </a:r>
            <a:r>
              <a:rPr dirty="0" smtClean="0" baseline="2314" sz="1800" spc="0">
                <a:latin typeface="Times New Roman"/>
                <a:cs typeface="Times New Roman"/>
              </a:rPr>
              <a:t>g</a:t>
            </a:r>
            <a:r>
              <a:rPr dirty="0" smtClean="0" baseline="2314" sz="1800" spc="104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output</a:t>
            </a:r>
            <a:r>
              <a:rPr dirty="0" smtClean="0" baseline="2314" sz="1800" spc="142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y</a:t>
            </a:r>
            <a:r>
              <a:rPr dirty="0" smtClean="0" baseline="2314" sz="1800" spc="104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is</a:t>
            </a:r>
            <a:r>
              <a:rPr dirty="0" smtClean="0" baseline="2314" sz="1800" spc="142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lso</a:t>
            </a:r>
            <a:r>
              <a:rPr dirty="0" smtClean="0" baseline="2314" sz="1800" spc="127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bound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d</a:t>
            </a:r>
            <a:r>
              <a:rPr dirty="0" smtClean="0" baseline="2314" sz="1800" spc="120">
                <a:latin typeface="Times New Roman"/>
                <a:cs typeface="Times New Roman"/>
              </a:rPr>
              <a:t> </a:t>
            </a:r>
            <a:r>
              <a:rPr dirty="0" smtClean="0" baseline="2314" sz="1800" spc="15">
                <a:latin typeface="Times New Roman"/>
                <a:cs typeface="Times New Roman"/>
              </a:rPr>
              <a:t>d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fi</a:t>
            </a:r>
            <a:r>
              <a:rPr dirty="0" smtClean="0" baseline="2314" sz="1800" spc="7">
                <a:latin typeface="Times New Roman"/>
                <a:cs typeface="Times New Roman"/>
              </a:rPr>
              <a:t>n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d</a:t>
            </a:r>
            <a:r>
              <a:rPr dirty="0" smtClean="0" baseline="2314" sz="1800" spc="120">
                <a:latin typeface="Times New Roman"/>
                <a:cs typeface="Times New Roman"/>
              </a:rPr>
              <a:t> </a:t>
            </a:r>
            <a:r>
              <a:rPr dirty="0" smtClean="0" baseline="2314" sz="1800" spc="30">
                <a:latin typeface="Times New Roman"/>
                <a:cs typeface="Times New Roman"/>
              </a:rPr>
              <a:t>b</a:t>
            </a:r>
            <a:r>
              <a:rPr dirty="0" smtClean="0" baseline="2314" sz="1800" spc="0">
                <a:latin typeface="Times New Roman"/>
                <a:cs typeface="Times New Roman"/>
              </a:rPr>
              <a:t>y	</a:t>
            </a:r>
            <a:r>
              <a:rPr dirty="0" smtClean="0" baseline="2314" sz="1800" spc="0">
                <a:latin typeface="Times New Roman"/>
                <a:cs typeface="Times New Roman"/>
              </a:rPr>
              <a:t>wh</a:t>
            </a:r>
            <a:r>
              <a:rPr dirty="0" smtClean="0" baseline="2314" sz="1800" spc="-15">
                <a:latin typeface="Times New Roman"/>
                <a:cs typeface="Times New Roman"/>
              </a:rPr>
              <a:t>e</a:t>
            </a:r>
            <a:r>
              <a:rPr dirty="0" smtClean="0" baseline="2314" sz="1800" spc="0">
                <a:latin typeface="Times New Roman"/>
                <a:cs typeface="Times New Roman"/>
              </a:rPr>
              <a:t>re</a:t>
            </a:r>
            <a:r>
              <a:rPr dirty="0" smtClean="0" baseline="2314" sz="1800" spc="-15">
                <a:latin typeface="Times New Roman"/>
                <a:cs typeface="Times New Roman"/>
              </a:rPr>
              <a:t> </a:t>
            </a:r>
            <a:r>
              <a:rPr dirty="0" smtClean="0" baseline="2314" sz="1800" spc="0" b="1">
                <a:latin typeface="Times New Roman"/>
                <a:cs typeface="Times New Roman"/>
              </a:rPr>
              <a:t>k</a:t>
            </a:r>
            <a:r>
              <a:rPr dirty="0" smtClean="0" sz="800" spc="0" b="1">
                <a:latin typeface="Times New Roman"/>
                <a:cs typeface="Times New Roman"/>
              </a:rPr>
              <a:t>1 </a:t>
            </a:r>
            <a:r>
              <a:rPr dirty="0" smtClean="0" sz="800" spc="-95" b="1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nd </a:t>
            </a:r>
            <a:r>
              <a:rPr dirty="0" smtClean="0" baseline="2314" sz="1800" spc="0" b="1">
                <a:latin typeface="Times New Roman"/>
                <a:cs typeface="Times New Roman"/>
              </a:rPr>
              <a:t>k2 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re finite </a:t>
            </a:r>
            <a:r>
              <a:rPr dirty="0" smtClean="0" baseline="2314" sz="1800" spc="-7">
                <a:latin typeface="Times New Roman"/>
                <a:cs typeface="Times New Roman"/>
              </a:rPr>
              <a:t>r</a:t>
            </a:r>
            <a:r>
              <a:rPr dirty="0" smtClean="0" baseline="2314" sz="1800" spc="-7">
                <a:latin typeface="Times New Roman"/>
                <a:cs typeface="Times New Roman"/>
              </a:rPr>
              <a:t>e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l</a:t>
            </a:r>
            <a:r>
              <a:rPr dirty="0" smtClean="0" baseline="2314" sz="1800" spc="15">
                <a:latin typeface="Times New Roman"/>
                <a:cs typeface="Times New Roman"/>
              </a:rPr>
              <a:t> </a:t>
            </a:r>
            <a:r>
              <a:rPr dirty="0" smtClean="0" baseline="2314" sz="1800" spc="-7">
                <a:latin typeface="Times New Roman"/>
                <a:cs typeface="Times New Roman"/>
              </a:rPr>
              <a:t>c</a:t>
            </a:r>
            <a:r>
              <a:rPr dirty="0" smtClean="0" baseline="2314" sz="1800" spc="0">
                <a:latin typeface="Times New Roman"/>
                <a:cs typeface="Times New Roman"/>
              </a:rPr>
              <a:t>onst</a:t>
            </a:r>
            <a:r>
              <a:rPr dirty="0" smtClean="0" baseline="2314" sz="1800" spc="-7">
                <a:latin typeface="Times New Roman"/>
                <a:cs typeface="Times New Roman"/>
              </a:rPr>
              <a:t>a</a:t>
            </a:r>
            <a:r>
              <a:rPr dirty="0" smtClean="0" baseline="2314" sz="1800" spc="0">
                <a:latin typeface="Times New Roman"/>
                <a:cs typeface="Times New Roman"/>
              </a:rPr>
              <a:t>nts.</a:t>
            </a:r>
            <a:endParaRPr baseline="2314" sz="18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. Fee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ack</a:t>
            </a:r>
            <a:r>
              <a:rPr dirty="0" smtClean="0" sz="1150" spc="-20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y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te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2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dba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k.</a:t>
            </a:r>
            <a:r>
              <a:rPr dirty="0" smtClean="0" sz="1200" spc="75" b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db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k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the output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is 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ut to the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827519" y="6562343"/>
            <a:ext cx="492251" cy="2423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061459" y="6944868"/>
            <a:ext cx="498348" cy="2362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837688" y="8138159"/>
            <a:ext cx="2290572" cy="7406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752600" y="4518647"/>
            <a:ext cx="3613478" cy="168399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1</dc:title>
  <dcterms:created xsi:type="dcterms:W3CDTF">2018-11-09T22:48:08Z</dcterms:created>
  <dcterms:modified xsi:type="dcterms:W3CDTF">2018-11-09T22:48:08Z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2018-02-10T00:00:00Z</vt:filetime>
  </property>
  <property fmtid="{D5CDD505-2E9C-101B-9397-08002B2CF9AE}" pid="3" name="LastSaved">
    <vt:filetime>2018-11-09T00:00:00Z</vt:filetime>
  </property>
</Properties>
</file>